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1"/>
  </p:notesMasterIdLst>
  <p:sldIdLst>
    <p:sldId id="256" r:id="rId2"/>
    <p:sldId id="257" r:id="rId3"/>
    <p:sldId id="259" r:id="rId4"/>
    <p:sldId id="258" r:id="rId5"/>
    <p:sldId id="270" r:id="rId6"/>
    <p:sldId id="278" r:id="rId7"/>
    <p:sldId id="279" r:id="rId8"/>
    <p:sldId id="271" r:id="rId9"/>
    <p:sldId id="275" r:id="rId10"/>
    <p:sldId id="276" r:id="rId11"/>
    <p:sldId id="277" r:id="rId12"/>
    <p:sldId id="264" r:id="rId13"/>
    <p:sldId id="272" r:id="rId14"/>
    <p:sldId id="274" r:id="rId15"/>
    <p:sldId id="280" r:id="rId16"/>
    <p:sldId id="267" r:id="rId17"/>
    <p:sldId id="265" r:id="rId18"/>
    <p:sldId id="281" r:id="rId19"/>
    <p:sldId id="269"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6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09" autoAdjust="0"/>
    <p:restoredTop sz="70916" autoAdjust="0"/>
  </p:normalViewPr>
  <p:slideViewPr>
    <p:cSldViewPr snapToGrid="0">
      <p:cViewPr varScale="1">
        <p:scale>
          <a:sx n="53" d="100"/>
          <a:sy n="53" d="100"/>
        </p:scale>
        <p:origin x="876" y="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6" d="100"/>
          <a:sy n="56"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8B9F89F-735A-4A0C-A3F7-5473D0B2BF7A}" type="datetimeFigureOut">
              <a:rPr lang="en-US" smtClean="0"/>
              <a:t>8/1/2017</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5009C20-78CB-4A5B-8F76-CF99A634E8C4}" type="slidenum">
              <a:rPr lang="en-US" smtClean="0"/>
              <a:t>‹#›</a:t>
            </a:fld>
            <a:endParaRPr lang="en-US" dirty="0"/>
          </a:p>
        </p:txBody>
      </p:sp>
    </p:spTree>
    <p:extLst>
      <p:ext uri="{BB962C8B-B14F-4D97-AF65-F5344CB8AC3E}">
        <p14:creationId xmlns:p14="http://schemas.microsoft.com/office/powerpoint/2010/main" val="3846565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009C20-78CB-4A5B-8F76-CF99A634E8C4}" type="slidenum">
              <a:rPr lang="en-US" smtClean="0"/>
              <a:t>1</a:t>
            </a:fld>
            <a:endParaRPr lang="en-US" dirty="0"/>
          </a:p>
        </p:txBody>
      </p:sp>
    </p:spTree>
    <p:extLst>
      <p:ext uri="{BB962C8B-B14F-4D97-AF65-F5344CB8AC3E}">
        <p14:creationId xmlns:p14="http://schemas.microsoft.com/office/powerpoint/2010/main" val="3673130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009C20-78CB-4A5B-8F76-CF99A634E8C4}" type="slidenum">
              <a:rPr lang="en-US" smtClean="0"/>
              <a:t>10</a:t>
            </a:fld>
            <a:endParaRPr lang="en-US" dirty="0"/>
          </a:p>
        </p:txBody>
      </p:sp>
    </p:spTree>
    <p:extLst>
      <p:ext uri="{BB962C8B-B14F-4D97-AF65-F5344CB8AC3E}">
        <p14:creationId xmlns:p14="http://schemas.microsoft.com/office/powerpoint/2010/main" val="980141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009C20-78CB-4A5B-8F76-CF99A634E8C4}" type="slidenum">
              <a:rPr lang="en-US" smtClean="0"/>
              <a:t>11</a:t>
            </a:fld>
            <a:endParaRPr lang="en-US" dirty="0"/>
          </a:p>
        </p:txBody>
      </p:sp>
    </p:spTree>
    <p:extLst>
      <p:ext uri="{BB962C8B-B14F-4D97-AF65-F5344CB8AC3E}">
        <p14:creationId xmlns:p14="http://schemas.microsoft.com/office/powerpoint/2010/main" val="1447591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009C20-78CB-4A5B-8F76-CF99A634E8C4}" type="slidenum">
              <a:rPr lang="en-US" smtClean="0"/>
              <a:t>12</a:t>
            </a:fld>
            <a:endParaRPr lang="en-US" dirty="0"/>
          </a:p>
        </p:txBody>
      </p:sp>
    </p:spTree>
    <p:extLst>
      <p:ext uri="{BB962C8B-B14F-4D97-AF65-F5344CB8AC3E}">
        <p14:creationId xmlns:p14="http://schemas.microsoft.com/office/powerpoint/2010/main" val="2311711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009C20-78CB-4A5B-8F76-CF99A634E8C4}" type="slidenum">
              <a:rPr lang="en-US" smtClean="0"/>
              <a:t>13</a:t>
            </a:fld>
            <a:endParaRPr lang="en-US" dirty="0"/>
          </a:p>
        </p:txBody>
      </p:sp>
    </p:spTree>
    <p:extLst>
      <p:ext uri="{BB962C8B-B14F-4D97-AF65-F5344CB8AC3E}">
        <p14:creationId xmlns:p14="http://schemas.microsoft.com/office/powerpoint/2010/main" val="478889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009C20-78CB-4A5B-8F76-CF99A634E8C4}" type="slidenum">
              <a:rPr lang="en-US" smtClean="0"/>
              <a:t>14</a:t>
            </a:fld>
            <a:endParaRPr lang="en-US" dirty="0"/>
          </a:p>
        </p:txBody>
      </p:sp>
    </p:spTree>
    <p:extLst>
      <p:ext uri="{BB962C8B-B14F-4D97-AF65-F5344CB8AC3E}">
        <p14:creationId xmlns:p14="http://schemas.microsoft.com/office/powerpoint/2010/main" val="2194031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fiscal year starting in </a:t>
            </a:r>
            <a:r>
              <a:rPr lang="en-US" baseline="0" dirty="0" smtClean="0"/>
              <a:t>September, </a:t>
            </a:r>
            <a:r>
              <a:rPr lang="en-US" dirty="0" smtClean="0"/>
              <a:t>NCTC</a:t>
            </a:r>
            <a:r>
              <a:rPr lang="en-US" baseline="0" dirty="0" smtClean="0"/>
              <a:t> will be conducting a coordinated planning effort with participation from the local jurisdictions to assist </a:t>
            </a:r>
            <a:r>
              <a:rPr lang="en-US" baseline="0" dirty="0" smtClean="0"/>
              <a:t>them in </a:t>
            </a:r>
            <a:r>
              <a:rPr lang="en-US" baseline="0" dirty="0" smtClean="0"/>
              <a:t>the development and implementation of SB 743 VMT thresholds.  The Goals and desired outcomes of the process are: </a:t>
            </a:r>
            <a:endParaRPr lang="en-US" dirty="0"/>
          </a:p>
        </p:txBody>
      </p:sp>
      <p:sp>
        <p:nvSpPr>
          <p:cNvPr id="4" name="Slide Number Placeholder 3"/>
          <p:cNvSpPr>
            <a:spLocks noGrp="1"/>
          </p:cNvSpPr>
          <p:nvPr>
            <p:ph type="sldNum" sz="quarter" idx="10"/>
          </p:nvPr>
        </p:nvSpPr>
        <p:spPr/>
        <p:txBody>
          <a:bodyPr/>
          <a:lstStyle/>
          <a:p>
            <a:fld id="{C5009C20-78CB-4A5B-8F76-CF99A634E8C4}" type="slidenum">
              <a:rPr lang="en-US" smtClean="0"/>
              <a:t>15</a:t>
            </a:fld>
            <a:endParaRPr lang="en-US" dirty="0"/>
          </a:p>
        </p:txBody>
      </p:sp>
    </p:spTree>
    <p:extLst>
      <p:ext uri="{BB962C8B-B14F-4D97-AF65-F5344CB8AC3E}">
        <p14:creationId xmlns:p14="http://schemas.microsoft.com/office/powerpoint/2010/main" val="330480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009C20-78CB-4A5B-8F76-CF99A634E8C4}" type="slidenum">
              <a:rPr lang="en-US" smtClean="0"/>
              <a:t>16</a:t>
            </a:fld>
            <a:endParaRPr lang="en-US" dirty="0"/>
          </a:p>
        </p:txBody>
      </p:sp>
    </p:spTree>
    <p:extLst>
      <p:ext uri="{BB962C8B-B14F-4D97-AF65-F5344CB8AC3E}">
        <p14:creationId xmlns:p14="http://schemas.microsoft.com/office/powerpoint/2010/main" val="4112272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009C20-78CB-4A5B-8F76-CF99A634E8C4}" type="slidenum">
              <a:rPr lang="en-US" smtClean="0"/>
              <a:t>17</a:t>
            </a:fld>
            <a:endParaRPr lang="en-US" dirty="0"/>
          </a:p>
        </p:txBody>
      </p:sp>
    </p:spTree>
    <p:extLst>
      <p:ext uri="{BB962C8B-B14F-4D97-AF65-F5344CB8AC3E}">
        <p14:creationId xmlns:p14="http://schemas.microsoft.com/office/powerpoint/2010/main" val="2279748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really looking forward</a:t>
            </a:r>
            <a:r>
              <a:rPr lang="en-US" baseline="0" dirty="0" smtClean="0"/>
              <a:t> to moving ahead with the studies to implement SB 743 in Nevada County and I think it will be a very interesting process.  I look forward to hearing more from some of our speakers that have already implemented the establishment of VMT thresholds in their jurisdiction or region.  I am happy to answer any questions.</a:t>
            </a:r>
            <a:endParaRPr lang="en-US" dirty="0"/>
          </a:p>
        </p:txBody>
      </p:sp>
      <p:sp>
        <p:nvSpPr>
          <p:cNvPr id="4" name="Slide Number Placeholder 3"/>
          <p:cNvSpPr>
            <a:spLocks noGrp="1"/>
          </p:cNvSpPr>
          <p:nvPr>
            <p:ph type="sldNum" sz="quarter" idx="10"/>
          </p:nvPr>
        </p:nvSpPr>
        <p:spPr/>
        <p:txBody>
          <a:bodyPr/>
          <a:lstStyle/>
          <a:p>
            <a:fld id="{C5009C20-78CB-4A5B-8F76-CF99A634E8C4}" type="slidenum">
              <a:rPr lang="en-US" smtClean="0"/>
              <a:t>18</a:t>
            </a:fld>
            <a:endParaRPr lang="en-US" dirty="0"/>
          </a:p>
        </p:txBody>
      </p:sp>
    </p:spTree>
    <p:extLst>
      <p:ext uri="{BB962C8B-B14F-4D97-AF65-F5344CB8AC3E}">
        <p14:creationId xmlns:p14="http://schemas.microsoft.com/office/powerpoint/2010/main" val="3913178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009C20-78CB-4A5B-8F76-CF99A634E8C4}" type="slidenum">
              <a:rPr lang="en-US" smtClean="0"/>
              <a:t>19</a:t>
            </a:fld>
            <a:endParaRPr lang="en-US" dirty="0"/>
          </a:p>
        </p:txBody>
      </p:sp>
    </p:spTree>
    <p:extLst>
      <p:ext uri="{BB962C8B-B14F-4D97-AF65-F5344CB8AC3E}">
        <p14:creationId xmlns:p14="http://schemas.microsoft.com/office/powerpoint/2010/main" val="1257132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009C20-78CB-4A5B-8F76-CF99A634E8C4}" type="slidenum">
              <a:rPr lang="en-US" smtClean="0"/>
              <a:t>2</a:t>
            </a:fld>
            <a:endParaRPr lang="en-US" dirty="0"/>
          </a:p>
        </p:txBody>
      </p:sp>
    </p:spTree>
    <p:extLst>
      <p:ext uri="{BB962C8B-B14F-4D97-AF65-F5344CB8AC3E}">
        <p14:creationId xmlns:p14="http://schemas.microsoft.com/office/powerpoint/2010/main" val="1872696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009C20-78CB-4A5B-8F76-CF99A634E8C4}" type="slidenum">
              <a:rPr lang="en-US" smtClean="0"/>
              <a:t>3</a:t>
            </a:fld>
            <a:endParaRPr lang="en-US" dirty="0"/>
          </a:p>
        </p:txBody>
      </p:sp>
    </p:spTree>
    <p:extLst>
      <p:ext uri="{BB962C8B-B14F-4D97-AF65-F5344CB8AC3E}">
        <p14:creationId xmlns:p14="http://schemas.microsoft.com/office/powerpoint/2010/main" val="3022968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009C20-78CB-4A5B-8F76-CF99A634E8C4}" type="slidenum">
              <a:rPr lang="en-US" smtClean="0"/>
              <a:t>4</a:t>
            </a:fld>
            <a:endParaRPr lang="en-US" dirty="0"/>
          </a:p>
        </p:txBody>
      </p:sp>
    </p:spTree>
    <p:extLst>
      <p:ext uri="{BB962C8B-B14F-4D97-AF65-F5344CB8AC3E}">
        <p14:creationId xmlns:p14="http://schemas.microsoft.com/office/powerpoint/2010/main" val="263745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Coordinated Planning</a:t>
            </a:r>
            <a:r>
              <a:rPr lang="en-US" dirty="0" smtClean="0"/>
              <a:t> - In the 26 rural counties the RTPAs are probably best suited to take the lead role in funding the studies necessary analyze the different approaches and methodologies to help guide implementation of SB 743 in the cities and counties within their jurisdiction.  If may be a challenge for all 26 rural counties to implement SB 743 within the 2-year opt in period,</a:t>
            </a:r>
            <a:r>
              <a:rPr lang="en-US" baseline="0" dirty="0" smtClean="0"/>
              <a:t> but several are starting a coordinated planning process this year.</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Establish Thresholds that Align with General Plan Goals</a:t>
            </a:r>
            <a:r>
              <a:rPr lang="en-US" dirty="0" smtClean="0"/>
              <a:t>  In looking at the different methodologies and considering VMT thresholds it will be important for cities and counties to review their general plan to ensure that they establish a threshold that is consistent with their general plan goals, while meeting the intent of SB 743. Rural cities and counties will need to</a:t>
            </a:r>
            <a:r>
              <a:rPr lang="en-US" baseline="0" dirty="0" smtClean="0"/>
              <a:t> </a:t>
            </a:r>
            <a:r>
              <a:rPr lang="en-US" dirty="0" smtClean="0"/>
              <a:t>determine what are </a:t>
            </a:r>
            <a:r>
              <a:rPr lang="en-US" baseline="0" dirty="0" smtClean="0"/>
              <a:t>appropriate thresholds </a:t>
            </a:r>
            <a:r>
              <a:rPr lang="en-US" baseline="0" dirty="0" smtClean="0"/>
              <a:t>and can </a:t>
            </a:r>
            <a:r>
              <a:rPr lang="en-US" baseline="0" dirty="0" smtClean="0"/>
              <a:t>either </a:t>
            </a:r>
            <a:r>
              <a:rPr lang="en-US" baseline="0" dirty="0" smtClean="0"/>
              <a:t>use the </a:t>
            </a:r>
            <a:r>
              <a:rPr lang="en-US" baseline="0" dirty="0" smtClean="0"/>
              <a:t>recommended </a:t>
            </a:r>
            <a:r>
              <a:rPr lang="en-US" dirty="0" smtClean="0"/>
              <a:t>OPR Guidelines VMT Thresholds or </a:t>
            </a:r>
            <a:r>
              <a:rPr lang="en-US" dirty="0" smtClean="0"/>
              <a:t>decide to </a:t>
            </a:r>
            <a:r>
              <a:rPr lang="en-US" dirty="0" smtClean="0"/>
              <a:t>establish jurisdiction-specific project and plan level VMT thresholds. </a:t>
            </a:r>
            <a:r>
              <a:rPr lang="en-US" baseline="0" dirty="0" smtClean="0"/>
              <a:t>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5009C20-78CB-4A5B-8F76-CF99A634E8C4}" type="slidenum">
              <a:rPr lang="en-US" smtClean="0"/>
              <a:t>5</a:t>
            </a:fld>
            <a:endParaRPr lang="en-US" dirty="0"/>
          </a:p>
        </p:txBody>
      </p:sp>
    </p:spTree>
    <p:extLst>
      <p:ext uri="{BB962C8B-B14F-4D97-AF65-F5344CB8AC3E}">
        <p14:creationId xmlns:p14="http://schemas.microsoft.com/office/powerpoint/2010/main" val="2284916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VMT Mitigation:  Due </a:t>
            </a:r>
            <a:r>
              <a:rPr lang="en-US" dirty="0" smtClean="0"/>
              <a:t>to the limited empirical data in the rural context, rural jurisdictions can use the CAPCOA guidance to help calculate the project-specific VMT reduction estimates, but may need to use professional judgement to determine</a:t>
            </a:r>
            <a:r>
              <a:rPr lang="en-US" baseline="0" dirty="0" smtClean="0"/>
              <a:t> the</a:t>
            </a:r>
            <a:r>
              <a:rPr lang="en-US" dirty="0" smtClean="0"/>
              <a:t> appropriate caps for the specific mitigation measures</a:t>
            </a:r>
            <a:r>
              <a:rPr lang="en-US" baseline="0" dirty="0" smtClean="0"/>
              <a:t> based on the regional or local setting</a:t>
            </a:r>
            <a:r>
              <a:rPr lang="en-US" dirty="0" smtClean="0"/>
              <a:t>.</a:t>
            </a:r>
            <a:endParaRPr lang="en-US" dirty="0"/>
          </a:p>
        </p:txBody>
      </p:sp>
      <p:sp>
        <p:nvSpPr>
          <p:cNvPr id="4" name="Slide Number Placeholder 3"/>
          <p:cNvSpPr>
            <a:spLocks noGrp="1"/>
          </p:cNvSpPr>
          <p:nvPr>
            <p:ph type="sldNum" sz="quarter" idx="10"/>
          </p:nvPr>
        </p:nvSpPr>
        <p:spPr/>
        <p:txBody>
          <a:bodyPr/>
          <a:lstStyle/>
          <a:p>
            <a:fld id="{C5009C20-78CB-4A5B-8F76-CF99A634E8C4}" type="slidenum">
              <a:rPr lang="en-US" smtClean="0"/>
              <a:t>6</a:t>
            </a:fld>
            <a:endParaRPr lang="en-US" dirty="0"/>
          </a:p>
        </p:txBody>
      </p:sp>
    </p:spTree>
    <p:extLst>
      <p:ext uri="{BB962C8B-B14F-4D97-AF65-F5344CB8AC3E}">
        <p14:creationId xmlns:p14="http://schemas.microsoft.com/office/powerpoint/2010/main" val="2018835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Need for Education and Outreach:</a:t>
            </a:r>
            <a:r>
              <a:rPr lang="en-US" baseline="0" dirty="0" smtClean="0"/>
              <a:t>  </a:t>
            </a:r>
            <a:r>
              <a:rPr lang="en-US" dirty="0" smtClean="0"/>
              <a:t>Many </a:t>
            </a:r>
            <a:r>
              <a:rPr lang="en-US" dirty="0" smtClean="0"/>
              <a:t>of the rural RTPAs, counties, and cities realize they need to begin moving toward the shift to VMT CEQA analysis as a result of SB 743, but may not fully understand the steps necessary</a:t>
            </a:r>
            <a:r>
              <a:rPr lang="en-US" baseline="0" dirty="0" smtClean="0"/>
              <a:t> to implement the change.  </a:t>
            </a:r>
          </a:p>
          <a:p>
            <a:endParaRPr lang="en-US" dirty="0" smtClean="0"/>
          </a:p>
          <a:p>
            <a:r>
              <a:rPr lang="en-US" u="sng" dirty="0" smtClean="0"/>
              <a:t>2-Year Opt In:</a:t>
            </a:r>
            <a:r>
              <a:rPr lang="en-US" baseline="0" dirty="0" smtClean="0"/>
              <a:t>  </a:t>
            </a:r>
            <a:r>
              <a:rPr lang="en-US" dirty="0" smtClean="0"/>
              <a:t>Once </a:t>
            </a:r>
            <a:r>
              <a:rPr lang="en-US" dirty="0" smtClean="0"/>
              <a:t>the guidelines</a:t>
            </a:r>
            <a:r>
              <a:rPr lang="en-US" baseline="0" dirty="0" smtClean="0"/>
              <a:t> are adopted the clock will start and to my knowledge there are only three of the 26 rural RTPAs that have SB 743 Implementation planning studies in there FY 2017/18 Overall work program with the intent of coordinating the development of thresholds with the jurisdictions in their region.  So I think it really emphasizes the need to conduct the education and outreach efforts so the remaining 23 rural RTPAs can coordinate with their jurisdictions and take advantage of additional SB-1 Sustainable Planning Grant funding opportunities.</a:t>
            </a:r>
            <a:endParaRPr lang="en-US" dirty="0"/>
          </a:p>
        </p:txBody>
      </p:sp>
      <p:sp>
        <p:nvSpPr>
          <p:cNvPr id="4" name="Slide Number Placeholder 3"/>
          <p:cNvSpPr>
            <a:spLocks noGrp="1"/>
          </p:cNvSpPr>
          <p:nvPr>
            <p:ph type="sldNum" sz="quarter" idx="10"/>
          </p:nvPr>
        </p:nvSpPr>
        <p:spPr/>
        <p:txBody>
          <a:bodyPr/>
          <a:lstStyle/>
          <a:p>
            <a:fld id="{C5009C20-78CB-4A5B-8F76-CF99A634E8C4}" type="slidenum">
              <a:rPr lang="en-US" smtClean="0"/>
              <a:t>7</a:t>
            </a:fld>
            <a:endParaRPr lang="en-US" dirty="0"/>
          </a:p>
        </p:txBody>
      </p:sp>
    </p:spTree>
    <p:extLst>
      <p:ext uri="{BB962C8B-B14F-4D97-AF65-F5344CB8AC3E}">
        <p14:creationId xmlns:p14="http://schemas.microsoft.com/office/powerpoint/2010/main" val="1978608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In the rural areas it</a:t>
            </a:r>
            <a:r>
              <a:rPr lang="en-US" baseline="0" dirty="0" smtClean="0"/>
              <a:t> will be important to identify the VMT mitigation measures that are applicable for projects and to determine the amount of reductions that are </a:t>
            </a:r>
            <a:r>
              <a:rPr lang="en-US" baseline="0" dirty="0" smtClean="0"/>
              <a:t>achievable for a project.  </a:t>
            </a:r>
            <a:r>
              <a:rPr lang="en-US" baseline="0" dirty="0" smtClean="0"/>
              <a:t>Although, the CAPCOA and other guidance indicate that a 15% VMT mitigation can be achieved by most projects in most area types, in a rural county if it is determined that the applicable mitigation measures would only be able to reduce VMT 12% for example, that should be taken into account when establishing the VMT thresholds.</a:t>
            </a:r>
            <a:endParaRPr lang="en-US" dirty="0"/>
          </a:p>
        </p:txBody>
      </p:sp>
      <p:sp>
        <p:nvSpPr>
          <p:cNvPr id="4" name="Slide Number Placeholder 3"/>
          <p:cNvSpPr>
            <a:spLocks noGrp="1"/>
          </p:cNvSpPr>
          <p:nvPr>
            <p:ph type="sldNum" sz="quarter" idx="10"/>
          </p:nvPr>
        </p:nvSpPr>
        <p:spPr/>
        <p:txBody>
          <a:bodyPr/>
          <a:lstStyle/>
          <a:p>
            <a:fld id="{C5009C20-78CB-4A5B-8F76-CF99A634E8C4}" type="slidenum">
              <a:rPr lang="en-US" smtClean="0"/>
              <a:t>8</a:t>
            </a:fld>
            <a:endParaRPr lang="en-US" dirty="0"/>
          </a:p>
        </p:txBody>
      </p:sp>
    </p:spTree>
    <p:extLst>
      <p:ext uri="{BB962C8B-B14F-4D97-AF65-F5344CB8AC3E}">
        <p14:creationId xmlns:p14="http://schemas.microsoft.com/office/powerpoint/2010/main" val="1412868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009C20-78CB-4A5B-8F76-CF99A634E8C4}" type="slidenum">
              <a:rPr lang="en-US" smtClean="0"/>
              <a:t>9</a:t>
            </a:fld>
            <a:endParaRPr lang="en-US" dirty="0"/>
          </a:p>
        </p:txBody>
      </p:sp>
    </p:spTree>
    <p:extLst>
      <p:ext uri="{BB962C8B-B14F-4D97-AF65-F5344CB8AC3E}">
        <p14:creationId xmlns:p14="http://schemas.microsoft.com/office/powerpoint/2010/main" val="2946380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A80D59B-AB76-4C12-AC39-3DD7039BB3C0}" type="datetimeFigureOut">
              <a:rPr lang="en-US" smtClean="0"/>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ED8F33-46F6-49BA-92F2-4DFFBADFF57E}" type="slidenum">
              <a:rPr lang="en-US" smtClean="0"/>
              <a:t>‹#›</a:t>
            </a:fld>
            <a:endParaRPr lang="en-US" dirty="0"/>
          </a:p>
        </p:txBody>
      </p:sp>
    </p:spTree>
    <p:extLst>
      <p:ext uri="{BB962C8B-B14F-4D97-AF65-F5344CB8AC3E}">
        <p14:creationId xmlns:p14="http://schemas.microsoft.com/office/powerpoint/2010/main" val="3445943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80D59B-AB76-4C12-AC39-3DD7039BB3C0}" type="datetimeFigureOut">
              <a:rPr lang="en-US" smtClean="0"/>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ED8F33-46F6-49BA-92F2-4DFFBADFF57E}" type="slidenum">
              <a:rPr lang="en-US" smtClean="0"/>
              <a:t>‹#›</a:t>
            </a:fld>
            <a:endParaRPr lang="en-US" dirty="0"/>
          </a:p>
        </p:txBody>
      </p:sp>
    </p:spTree>
    <p:extLst>
      <p:ext uri="{BB962C8B-B14F-4D97-AF65-F5344CB8AC3E}">
        <p14:creationId xmlns:p14="http://schemas.microsoft.com/office/powerpoint/2010/main" val="2456489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80D59B-AB76-4C12-AC39-3DD7039BB3C0}" type="datetimeFigureOut">
              <a:rPr lang="en-US" smtClean="0"/>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ED8F33-46F6-49BA-92F2-4DFFBADFF57E}"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10947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80D59B-AB76-4C12-AC39-3DD7039BB3C0}" type="datetimeFigureOut">
              <a:rPr lang="en-US" smtClean="0"/>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ED8F33-46F6-49BA-92F2-4DFFBADFF57E}" type="slidenum">
              <a:rPr lang="en-US" smtClean="0"/>
              <a:t>‹#›</a:t>
            </a:fld>
            <a:endParaRPr lang="en-US" dirty="0"/>
          </a:p>
        </p:txBody>
      </p:sp>
    </p:spTree>
    <p:extLst>
      <p:ext uri="{BB962C8B-B14F-4D97-AF65-F5344CB8AC3E}">
        <p14:creationId xmlns:p14="http://schemas.microsoft.com/office/powerpoint/2010/main" val="2648066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80D59B-AB76-4C12-AC39-3DD7039BB3C0}" type="datetimeFigureOut">
              <a:rPr lang="en-US" smtClean="0"/>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ED8F33-46F6-49BA-92F2-4DFFBADFF57E}"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3904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80D59B-AB76-4C12-AC39-3DD7039BB3C0}" type="datetimeFigureOut">
              <a:rPr lang="en-US" smtClean="0"/>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ED8F33-46F6-49BA-92F2-4DFFBADFF57E}" type="slidenum">
              <a:rPr lang="en-US" smtClean="0"/>
              <a:t>‹#›</a:t>
            </a:fld>
            <a:endParaRPr lang="en-US" dirty="0"/>
          </a:p>
        </p:txBody>
      </p:sp>
    </p:spTree>
    <p:extLst>
      <p:ext uri="{BB962C8B-B14F-4D97-AF65-F5344CB8AC3E}">
        <p14:creationId xmlns:p14="http://schemas.microsoft.com/office/powerpoint/2010/main" val="1542371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80D59B-AB76-4C12-AC39-3DD7039BB3C0}" type="datetimeFigureOut">
              <a:rPr lang="en-US" smtClean="0"/>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ED8F33-46F6-49BA-92F2-4DFFBADFF57E}" type="slidenum">
              <a:rPr lang="en-US" smtClean="0"/>
              <a:t>‹#›</a:t>
            </a:fld>
            <a:endParaRPr lang="en-US" dirty="0"/>
          </a:p>
        </p:txBody>
      </p:sp>
    </p:spTree>
    <p:extLst>
      <p:ext uri="{BB962C8B-B14F-4D97-AF65-F5344CB8AC3E}">
        <p14:creationId xmlns:p14="http://schemas.microsoft.com/office/powerpoint/2010/main" val="4074383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80D59B-AB76-4C12-AC39-3DD7039BB3C0}" type="datetimeFigureOut">
              <a:rPr lang="en-US" smtClean="0"/>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ED8F33-46F6-49BA-92F2-4DFFBADFF57E}" type="slidenum">
              <a:rPr lang="en-US" smtClean="0"/>
              <a:t>‹#›</a:t>
            </a:fld>
            <a:endParaRPr lang="en-US" dirty="0"/>
          </a:p>
        </p:txBody>
      </p:sp>
    </p:spTree>
    <p:extLst>
      <p:ext uri="{BB962C8B-B14F-4D97-AF65-F5344CB8AC3E}">
        <p14:creationId xmlns:p14="http://schemas.microsoft.com/office/powerpoint/2010/main" val="3274698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80D59B-AB76-4C12-AC39-3DD7039BB3C0}" type="datetimeFigureOut">
              <a:rPr lang="en-US" smtClean="0"/>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ED8F33-46F6-49BA-92F2-4DFFBADFF57E}" type="slidenum">
              <a:rPr lang="en-US" smtClean="0"/>
              <a:t>‹#›</a:t>
            </a:fld>
            <a:endParaRPr lang="en-US" dirty="0"/>
          </a:p>
        </p:txBody>
      </p:sp>
    </p:spTree>
    <p:extLst>
      <p:ext uri="{BB962C8B-B14F-4D97-AF65-F5344CB8AC3E}">
        <p14:creationId xmlns:p14="http://schemas.microsoft.com/office/powerpoint/2010/main" val="1527220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80D59B-AB76-4C12-AC39-3DD7039BB3C0}" type="datetimeFigureOut">
              <a:rPr lang="en-US" smtClean="0"/>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ED8F33-46F6-49BA-92F2-4DFFBADFF57E}" type="slidenum">
              <a:rPr lang="en-US" smtClean="0"/>
              <a:t>‹#›</a:t>
            </a:fld>
            <a:endParaRPr lang="en-US" dirty="0"/>
          </a:p>
        </p:txBody>
      </p:sp>
    </p:spTree>
    <p:extLst>
      <p:ext uri="{BB962C8B-B14F-4D97-AF65-F5344CB8AC3E}">
        <p14:creationId xmlns:p14="http://schemas.microsoft.com/office/powerpoint/2010/main" val="2616651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A80D59B-AB76-4C12-AC39-3DD7039BB3C0}" type="datetimeFigureOut">
              <a:rPr lang="en-US" smtClean="0"/>
              <a:t>8/1/2017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ED8F33-46F6-49BA-92F2-4DFFBADFF57E}" type="slidenum">
              <a:rPr lang="en-US" smtClean="0"/>
              <a:t>‹#›</a:t>
            </a:fld>
            <a:endParaRPr lang="en-US" dirty="0"/>
          </a:p>
        </p:txBody>
      </p:sp>
    </p:spTree>
    <p:extLst>
      <p:ext uri="{BB962C8B-B14F-4D97-AF65-F5344CB8AC3E}">
        <p14:creationId xmlns:p14="http://schemas.microsoft.com/office/powerpoint/2010/main" val="1611319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A80D59B-AB76-4C12-AC39-3DD7039BB3C0}" type="datetimeFigureOut">
              <a:rPr lang="en-US" smtClean="0"/>
              <a:t>8/1/2017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5ED8F33-46F6-49BA-92F2-4DFFBADFF57E}" type="slidenum">
              <a:rPr lang="en-US" smtClean="0"/>
              <a:t>‹#›</a:t>
            </a:fld>
            <a:endParaRPr lang="en-US" dirty="0"/>
          </a:p>
        </p:txBody>
      </p:sp>
    </p:spTree>
    <p:extLst>
      <p:ext uri="{BB962C8B-B14F-4D97-AF65-F5344CB8AC3E}">
        <p14:creationId xmlns:p14="http://schemas.microsoft.com/office/powerpoint/2010/main" val="2417420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A80D59B-AB76-4C12-AC39-3DD7039BB3C0}" type="datetimeFigureOut">
              <a:rPr lang="en-US" smtClean="0"/>
              <a:t>8/1/2017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ED8F33-46F6-49BA-92F2-4DFFBADFF57E}" type="slidenum">
              <a:rPr lang="en-US" smtClean="0"/>
              <a:t>‹#›</a:t>
            </a:fld>
            <a:endParaRPr lang="en-US" dirty="0"/>
          </a:p>
        </p:txBody>
      </p:sp>
    </p:spTree>
    <p:extLst>
      <p:ext uri="{BB962C8B-B14F-4D97-AF65-F5344CB8AC3E}">
        <p14:creationId xmlns:p14="http://schemas.microsoft.com/office/powerpoint/2010/main" val="2192123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80D59B-AB76-4C12-AC39-3DD7039BB3C0}" type="datetimeFigureOut">
              <a:rPr lang="en-US" smtClean="0"/>
              <a:t>8/1/2017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5ED8F33-46F6-49BA-92F2-4DFFBADFF57E}" type="slidenum">
              <a:rPr lang="en-US" smtClean="0"/>
              <a:t>‹#›</a:t>
            </a:fld>
            <a:endParaRPr lang="en-US" dirty="0"/>
          </a:p>
        </p:txBody>
      </p:sp>
    </p:spTree>
    <p:extLst>
      <p:ext uri="{BB962C8B-B14F-4D97-AF65-F5344CB8AC3E}">
        <p14:creationId xmlns:p14="http://schemas.microsoft.com/office/powerpoint/2010/main" val="4182127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80D59B-AB76-4C12-AC39-3DD7039BB3C0}" type="datetimeFigureOut">
              <a:rPr lang="en-US" smtClean="0"/>
              <a:t>8/1/2017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ED8F33-46F6-49BA-92F2-4DFFBADFF57E}" type="slidenum">
              <a:rPr lang="en-US" smtClean="0"/>
              <a:t>‹#›</a:t>
            </a:fld>
            <a:endParaRPr lang="en-US" dirty="0"/>
          </a:p>
        </p:txBody>
      </p:sp>
    </p:spTree>
    <p:extLst>
      <p:ext uri="{BB962C8B-B14F-4D97-AF65-F5344CB8AC3E}">
        <p14:creationId xmlns:p14="http://schemas.microsoft.com/office/powerpoint/2010/main" val="1448581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ED8F33-46F6-49BA-92F2-4DFFBADFF57E}" type="slidenum">
              <a:rPr lang="en-US" smtClean="0"/>
              <a:t>‹#›</a:t>
            </a:fld>
            <a:endParaRPr lang="en-US" dirty="0"/>
          </a:p>
        </p:txBody>
      </p:sp>
      <p:sp>
        <p:nvSpPr>
          <p:cNvPr id="5" name="Date Placeholder 4"/>
          <p:cNvSpPr>
            <a:spLocks noGrp="1"/>
          </p:cNvSpPr>
          <p:nvPr>
            <p:ph type="dt" sz="half" idx="10"/>
          </p:nvPr>
        </p:nvSpPr>
        <p:spPr/>
        <p:txBody>
          <a:bodyPr/>
          <a:lstStyle/>
          <a:p>
            <a:fld id="{BA80D59B-AB76-4C12-AC39-3DD7039BB3C0}" type="datetimeFigureOut">
              <a:rPr lang="en-US" smtClean="0"/>
              <a:t>8/1/2017</a:t>
            </a:fld>
            <a:endParaRPr lang="en-US" dirty="0"/>
          </a:p>
        </p:txBody>
      </p:sp>
    </p:spTree>
    <p:extLst>
      <p:ext uri="{BB962C8B-B14F-4D97-AF65-F5344CB8AC3E}">
        <p14:creationId xmlns:p14="http://schemas.microsoft.com/office/powerpoint/2010/main" val="274659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A80D59B-AB76-4C12-AC39-3DD7039BB3C0}" type="datetimeFigureOut">
              <a:rPr lang="en-US" smtClean="0"/>
              <a:t>8/1/2017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5ED8F33-46F6-49BA-92F2-4DFFBADFF57E}" type="slidenum">
              <a:rPr lang="en-US" smtClean="0"/>
              <a:t>‹#›</a:t>
            </a:fld>
            <a:endParaRPr lang="en-US" dirty="0"/>
          </a:p>
        </p:txBody>
      </p:sp>
    </p:spTree>
    <p:extLst>
      <p:ext uri="{BB962C8B-B14F-4D97-AF65-F5344CB8AC3E}">
        <p14:creationId xmlns:p14="http://schemas.microsoft.com/office/powerpoint/2010/main" val="351243956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7142" y="256504"/>
            <a:ext cx="9658682" cy="1592316"/>
          </a:xfrm>
        </p:spPr>
        <p:txBody>
          <a:bodyPr>
            <a:normAutofit fontScale="90000"/>
          </a:bodyPr>
          <a:lstStyle/>
          <a:p>
            <a:pPr algn="ctr"/>
            <a:r>
              <a:rPr lang="en-US" b="1" dirty="0" smtClean="0">
                <a:solidFill>
                  <a:schemeClr val="accent2">
                    <a:lumMod val="75000"/>
                  </a:schemeClr>
                </a:solidFill>
              </a:rPr>
              <a:t>SB 743 Implementation Considerations in Rural Counties</a:t>
            </a:r>
            <a:endParaRPr lang="en-US" b="1" dirty="0">
              <a:solidFill>
                <a:schemeClr val="accent2">
                  <a:lumMod val="75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1265" y="4789492"/>
            <a:ext cx="1474404" cy="151277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442" y="1958548"/>
            <a:ext cx="6180083" cy="4343715"/>
          </a:xfrm>
          <a:prstGeom prst="rect">
            <a:avLst/>
          </a:prstGeom>
          <a:ln>
            <a:solidFill>
              <a:schemeClr val="tx2">
                <a:lumMod val="50000"/>
              </a:schemeClr>
            </a:solidFill>
          </a:ln>
        </p:spPr>
      </p:pic>
    </p:spTree>
    <p:extLst>
      <p:ext uri="{BB962C8B-B14F-4D97-AF65-F5344CB8AC3E}">
        <p14:creationId xmlns:p14="http://schemas.microsoft.com/office/powerpoint/2010/main" val="18472668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10" y="252737"/>
            <a:ext cx="9929706" cy="1155439"/>
          </a:xfrm>
        </p:spPr>
        <p:txBody>
          <a:bodyPr>
            <a:normAutofit fontScale="90000"/>
          </a:bodyPr>
          <a:lstStyle/>
          <a:p>
            <a:pPr algn="ctr"/>
            <a:r>
              <a:rPr lang="en-US" dirty="0" smtClean="0">
                <a:solidFill>
                  <a:srgbClr val="0070C0"/>
                </a:solidFill>
              </a:rPr>
              <a:t>Appropriate Level Detail to Understand VMT Characteristics</a:t>
            </a:r>
            <a:endParaRPr lang="en-US" dirty="0">
              <a:solidFill>
                <a:srgbClr val="0070C0"/>
              </a:solidFill>
            </a:endParaRPr>
          </a:p>
        </p:txBody>
      </p:sp>
      <p:pic>
        <p:nvPicPr>
          <p:cNvPr id="4" name="Content Placeholder 3"/>
          <p:cNvPicPr>
            <a:picLocks noGrp="1" noChangeAspect="1"/>
          </p:cNvPicPr>
          <p:nvPr>
            <p:ph idx="1"/>
          </p:nvPr>
        </p:nvPicPr>
        <p:blipFill rotWithShape="1">
          <a:blip r:embed="rId3"/>
          <a:srcRect l="24615" t="24193" r="22402" b="3478"/>
          <a:stretch/>
        </p:blipFill>
        <p:spPr>
          <a:xfrm>
            <a:off x="4764362" y="1408176"/>
            <a:ext cx="7214277" cy="5248656"/>
          </a:xfrm>
          <a:prstGeom prst="rect">
            <a:avLst/>
          </a:prstGeom>
        </p:spPr>
      </p:pic>
      <p:sp>
        <p:nvSpPr>
          <p:cNvPr id="5" name="Content Placeholder 7"/>
          <p:cNvSpPr txBox="1">
            <a:spLocks/>
          </p:cNvSpPr>
          <p:nvPr/>
        </p:nvSpPr>
        <p:spPr>
          <a:xfrm>
            <a:off x="508000" y="2276856"/>
            <a:ext cx="4005072" cy="174650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US" dirty="0" smtClean="0"/>
          </a:p>
          <a:p>
            <a:r>
              <a:rPr lang="en-US" dirty="0" smtClean="0"/>
              <a:t>When you look at VMT at the larger regional level it may not depict the real VMT picture</a:t>
            </a:r>
          </a:p>
          <a:p>
            <a:endParaRPr lang="en-US" dirty="0" smtClean="0"/>
          </a:p>
        </p:txBody>
      </p:sp>
    </p:spTree>
    <p:extLst>
      <p:ext uri="{BB962C8B-B14F-4D97-AF65-F5344CB8AC3E}">
        <p14:creationId xmlns:p14="http://schemas.microsoft.com/office/powerpoint/2010/main" val="42080968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506" y="294742"/>
            <a:ext cx="8596668" cy="652272"/>
          </a:xfrm>
        </p:spPr>
        <p:txBody>
          <a:bodyPr/>
          <a:lstStyle/>
          <a:p>
            <a:r>
              <a:rPr lang="en-US" dirty="0" smtClean="0">
                <a:solidFill>
                  <a:srgbClr val="0070C0"/>
                </a:solidFill>
              </a:rPr>
              <a:t>The “VMT” is in the Details</a:t>
            </a:r>
            <a:endParaRPr lang="en-US" dirty="0">
              <a:solidFill>
                <a:srgbClr val="0070C0"/>
              </a:solidFill>
            </a:endParaRPr>
          </a:p>
        </p:txBody>
      </p:sp>
      <p:pic>
        <p:nvPicPr>
          <p:cNvPr id="4" name="Content Placeholder 3"/>
          <p:cNvPicPr>
            <a:picLocks noGrp="1" noChangeAspect="1"/>
          </p:cNvPicPr>
          <p:nvPr>
            <p:ph idx="1"/>
          </p:nvPr>
        </p:nvPicPr>
        <p:blipFill rotWithShape="1">
          <a:blip r:embed="rId3"/>
          <a:srcRect l="23109" t="15482" r="22151" b="3007"/>
          <a:stretch/>
        </p:blipFill>
        <p:spPr>
          <a:xfrm>
            <a:off x="5212080" y="1261872"/>
            <a:ext cx="6831443" cy="5421283"/>
          </a:xfrm>
          <a:prstGeom prst="rect">
            <a:avLst/>
          </a:prstGeom>
        </p:spPr>
      </p:pic>
      <p:sp>
        <p:nvSpPr>
          <p:cNvPr id="5" name="Content Placeholder 7"/>
          <p:cNvSpPr txBox="1">
            <a:spLocks/>
          </p:cNvSpPr>
          <p:nvPr/>
        </p:nvSpPr>
        <p:spPr>
          <a:xfrm>
            <a:off x="733506" y="1755648"/>
            <a:ext cx="4005072" cy="415137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US" dirty="0" smtClean="0"/>
          </a:p>
          <a:p>
            <a:r>
              <a:rPr lang="en-US" dirty="0" smtClean="0"/>
              <a:t>At </a:t>
            </a:r>
            <a:r>
              <a:rPr lang="en-US" dirty="0"/>
              <a:t>a smaller scale </a:t>
            </a:r>
            <a:r>
              <a:rPr lang="en-US" dirty="0" smtClean="0"/>
              <a:t>the VMT interactions become more apparent</a:t>
            </a:r>
          </a:p>
          <a:p>
            <a:endParaRPr lang="en-US" dirty="0"/>
          </a:p>
          <a:p>
            <a:r>
              <a:rPr lang="en-US" dirty="0" smtClean="0"/>
              <a:t>Within Fee Boundary 1 the areas located along the major transportation facilities with a mix of land uses have a lower VMT average</a:t>
            </a:r>
          </a:p>
          <a:p>
            <a:endParaRPr lang="en-US" dirty="0"/>
          </a:p>
          <a:p>
            <a:pPr marL="0" indent="0">
              <a:buNone/>
            </a:pPr>
            <a:endParaRPr lang="en-US" dirty="0" smtClean="0"/>
          </a:p>
          <a:p>
            <a:endParaRPr lang="en-US" dirty="0" smtClean="0"/>
          </a:p>
        </p:txBody>
      </p:sp>
    </p:spTree>
    <p:extLst>
      <p:ext uri="{BB962C8B-B14F-4D97-AF65-F5344CB8AC3E}">
        <p14:creationId xmlns:p14="http://schemas.microsoft.com/office/powerpoint/2010/main" val="6233518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6785" y="284136"/>
            <a:ext cx="8596668" cy="856593"/>
          </a:xfrm>
        </p:spPr>
        <p:txBody>
          <a:bodyPr>
            <a:normAutofit/>
          </a:bodyPr>
          <a:lstStyle/>
          <a:p>
            <a:pPr algn="ctr"/>
            <a:r>
              <a:rPr lang="en-US" sz="3200" dirty="0" smtClean="0">
                <a:solidFill>
                  <a:schemeClr val="accent2">
                    <a:lumMod val="75000"/>
                  </a:schemeClr>
                </a:solidFill>
              </a:rPr>
              <a:t>“VMT Project Effect” Considerations</a:t>
            </a:r>
            <a:endParaRPr lang="en-US" sz="3200" dirty="0">
              <a:solidFill>
                <a:schemeClr val="accent2">
                  <a:lumMod val="75000"/>
                </a:schemeClr>
              </a:solidFill>
            </a:endParaRPr>
          </a:p>
        </p:txBody>
      </p:sp>
      <p:sp>
        <p:nvSpPr>
          <p:cNvPr id="3" name="Content Placeholder 2"/>
          <p:cNvSpPr>
            <a:spLocks noGrp="1"/>
          </p:cNvSpPr>
          <p:nvPr>
            <p:ph idx="1"/>
          </p:nvPr>
        </p:nvSpPr>
        <p:spPr>
          <a:xfrm>
            <a:off x="659046" y="1140728"/>
            <a:ext cx="8596668" cy="4802871"/>
          </a:xfrm>
        </p:spPr>
        <p:txBody>
          <a:bodyPr>
            <a:normAutofit/>
          </a:bodyPr>
          <a:lstStyle/>
          <a:p>
            <a:r>
              <a:rPr lang="en-US" dirty="0" smtClean="0">
                <a:solidFill>
                  <a:schemeClr val="tx1"/>
                </a:solidFill>
              </a:rPr>
              <a:t>Based on the location and type of project proposed, consideration may need to be given for a projects VMT reducing </a:t>
            </a:r>
            <a:r>
              <a:rPr lang="en-US" dirty="0" smtClean="0">
                <a:solidFill>
                  <a:schemeClr val="tx1"/>
                </a:solidFill>
              </a:rPr>
              <a:t>effects</a:t>
            </a:r>
            <a:endParaRPr lang="en-US" dirty="0" smtClean="0">
              <a:solidFill>
                <a:schemeClr val="tx1"/>
              </a:solidFill>
            </a:endParaRPr>
          </a:p>
          <a:p>
            <a:endParaRPr lang="en-US" dirty="0">
              <a:solidFill>
                <a:schemeClr val="tx1"/>
              </a:solidFill>
            </a:endParaRPr>
          </a:p>
          <a:p>
            <a:r>
              <a:rPr lang="en-US" dirty="0" smtClean="0">
                <a:solidFill>
                  <a:schemeClr val="tx1"/>
                </a:solidFill>
              </a:rPr>
              <a:t>In rural areas, larger </a:t>
            </a:r>
            <a:r>
              <a:rPr lang="en-US" dirty="0">
                <a:solidFill>
                  <a:schemeClr val="tx1"/>
                </a:solidFill>
              </a:rPr>
              <a:t>o</a:t>
            </a:r>
            <a:r>
              <a:rPr lang="en-US" dirty="0" smtClean="0">
                <a:solidFill>
                  <a:schemeClr val="tx1"/>
                </a:solidFill>
              </a:rPr>
              <a:t>ffice </a:t>
            </a:r>
            <a:r>
              <a:rPr lang="en-US" dirty="0">
                <a:solidFill>
                  <a:schemeClr val="tx1"/>
                </a:solidFill>
              </a:rPr>
              <a:t>projects that improve jobs/housing </a:t>
            </a:r>
            <a:r>
              <a:rPr lang="en-US" dirty="0" smtClean="0">
                <a:solidFill>
                  <a:schemeClr val="tx1"/>
                </a:solidFill>
              </a:rPr>
              <a:t>ratio </a:t>
            </a:r>
            <a:r>
              <a:rPr lang="en-US" dirty="0">
                <a:solidFill>
                  <a:schemeClr val="tx1"/>
                </a:solidFill>
              </a:rPr>
              <a:t>balance may act to reduce VMT </a:t>
            </a:r>
            <a:r>
              <a:rPr lang="en-US" dirty="0" smtClean="0">
                <a:solidFill>
                  <a:schemeClr val="tx1"/>
                </a:solidFill>
              </a:rPr>
              <a:t>if </a:t>
            </a:r>
            <a:r>
              <a:rPr lang="en-US" dirty="0">
                <a:solidFill>
                  <a:schemeClr val="tx1"/>
                </a:solidFill>
              </a:rPr>
              <a:t>they provide jobs for local residents who </a:t>
            </a:r>
            <a:r>
              <a:rPr lang="en-US" dirty="0" smtClean="0">
                <a:solidFill>
                  <a:schemeClr val="tx1"/>
                </a:solidFill>
              </a:rPr>
              <a:t>may </a:t>
            </a:r>
            <a:r>
              <a:rPr lang="en-US" dirty="0">
                <a:solidFill>
                  <a:schemeClr val="tx1"/>
                </a:solidFill>
              </a:rPr>
              <a:t>otherwise </a:t>
            </a:r>
            <a:r>
              <a:rPr lang="en-US" dirty="0" smtClean="0">
                <a:solidFill>
                  <a:schemeClr val="tx1"/>
                </a:solidFill>
              </a:rPr>
              <a:t>have to commute longer distances</a:t>
            </a:r>
          </a:p>
          <a:p>
            <a:pPr marL="0" indent="0">
              <a:buNone/>
            </a:pPr>
            <a:endParaRPr lang="en-US" dirty="0" smtClean="0">
              <a:solidFill>
                <a:schemeClr val="tx1"/>
              </a:solidFill>
            </a:endParaRPr>
          </a:p>
          <a:p>
            <a:r>
              <a:rPr lang="en-US" dirty="0" smtClean="0">
                <a:solidFill>
                  <a:schemeClr val="tx1"/>
                </a:solidFill>
              </a:rPr>
              <a:t>Retail projects in rural areas lacking in retail options may actually reduce VMT by keeping “shopping local”.  </a:t>
            </a:r>
          </a:p>
          <a:p>
            <a:endParaRPr lang="en-US" dirty="0">
              <a:solidFill>
                <a:schemeClr val="tx1"/>
              </a:solidFill>
            </a:endParaRPr>
          </a:p>
          <a:p>
            <a:r>
              <a:rPr lang="en-US" dirty="0" smtClean="0">
                <a:solidFill>
                  <a:schemeClr val="tx1"/>
                </a:solidFill>
              </a:rPr>
              <a:t>Project VMT analysis will need to examine the geographic market area to determine if the project is local-serving or regional-serving and determine if there is a net VMT increase above or decrease below the regional or sub-regional average</a:t>
            </a:r>
            <a:r>
              <a:rPr lang="en-US" b="1" dirty="0" smtClean="0">
                <a:solidFill>
                  <a:schemeClr val="tx1"/>
                </a:solidFill>
              </a:rPr>
              <a:t>.</a:t>
            </a:r>
          </a:p>
          <a:p>
            <a:endParaRPr lang="en-US" dirty="0"/>
          </a:p>
          <a:p>
            <a:endParaRPr lang="en-US" dirty="0"/>
          </a:p>
        </p:txBody>
      </p:sp>
      <p:pic>
        <p:nvPicPr>
          <p:cNvPr id="4" name="Picture 3"/>
          <p:cNvPicPr>
            <a:picLocks noChangeAspect="1"/>
          </p:cNvPicPr>
          <p:nvPr/>
        </p:nvPicPr>
        <p:blipFill>
          <a:blip r:embed="rId3"/>
          <a:stretch>
            <a:fillRect/>
          </a:stretch>
        </p:blipFill>
        <p:spPr>
          <a:xfrm>
            <a:off x="9813710" y="3858613"/>
            <a:ext cx="2113035" cy="2084987"/>
          </a:xfrm>
          <a:prstGeom prst="rect">
            <a:avLst/>
          </a:prstGeom>
        </p:spPr>
      </p:pic>
      <p:pic>
        <p:nvPicPr>
          <p:cNvPr id="5" name="Picture 4"/>
          <p:cNvPicPr>
            <a:picLocks noChangeAspect="1"/>
          </p:cNvPicPr>
          <p:nvPr/>
        </p:nvPicPr>
        <p:blipFill rotWithShape="1">
          <a:blip r:embed="rId4"/>
          <a:srcRect l="32243" t="18220" r="27699" b="8198"/>
          <a:stretch/>
        </p:blipFill>
        <p:spPr>
          <a:xfrm>
            <a:off x="9813710" y="1140729"/>
            <a:ext cx="2113035" cy="2068549"/>
          </a:xfrm>
          <a:prstGeom prst="rect">
            <a:avLst/>
          </a:prstGeom>
        </p:spPr>
      </p:pic>
    </p:spTree>
    <p:extLst>
      <p:ext uri="{BB962C8B-B14F-4D97-AF65-F5344CB8AC3E}">
        <p14:creationId xmlns:p14="http://schemas.microsoft.com/office/powerpoint/2010/main" val="7683098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3234"/>
            <a:ext cx="10313754" cy="746030"/>
          </a:xfrm>
        </p:spPr>
        <p:txBody>
          <a:bodyPr>
            <a:normAutofit/>
          </a:bodyPr>
          <a:lstStyle/>
          <a:p>
            <a:pPr algn="ctr"/>
            <a:r>
              <a:rPr lang="en-US" dirty="0" smtClean="0">
                <a:solidFill>
                  <a:schemeClr val="accent2">
                    <a:lumMod val="75000"/>
                  </a:schemeClr>
                </a:solidFill>
              </a:rPr>
              <a:t>Consideration of Sub-Regional VMT Thresholds</a:t>
            </a:r>
            <a:endParaRPr lang="en-US" dirty="0"/>
          </a:p>
        </p:txBody>
      </p:sp>
      <p:sp>
        <p:nvSpPr>
          <p:cNvPr id="3" name="Content Placeholder 2"/>
          <p:cNvSpPr>
            <a:spLocks noGrp="1"/>
          </p:cNvSpPr>
          <p:nvPr>
            <p:ph idx="1"/>
          </p:nvPr>
        </p:nvSpPr>
        <p:spPr>
          <a:xfrm>
            <a:off x="677334" y="969264"/>
            <a:ext cx="9143322" cy="5760719"/>
          </a:xfrm>
        </p:spPr>
        <p:txBody>
          <a:bodyPr>
            <a:normAutofit lnSpcReduction="10000"/>
          </a:bodyPr>
          <a:lstStyle/>
          <a:p>
            <a:r>
              <a:rPr lang="en-US" dirty="0" smtClean="0"/>
              <a:t>Rural </a:t>
            </a:r>
            <a:r>
              <a:rPr lang="en-US" dirty="0"/>
              <a:t>areas tend to have geographically dispersed population centers with distinctly different traffic sheds and Vehicle Miles Traveled (VMT) trip characteristics. </a:t>
            </a:r>
            <a:r>
              <a:rPr lang="en-US" dirty="0" smtClean="0"/>
              <a:t>In some </a:t>
            </a:r>
            <a:r>
              <a:rPr lang="en-US" dirty="0"/>
              <a:t>cases </a:t>
            </a:r>
            <a:r>
              <a:rPr lang="en-US" dirty="0" smtClean="0"/>
              <a:t>it may be logical to establish defined geographic </a:t>
            </a:r>
            <a:r>
              <a:rPr lang="en-US" dirty="0"/>
              <a:t>sub-regional VMT average thresholds in </a:t>
            </a:r>
            <a:r>
              <a:rPr lang="en-US" dirty="0" smtClean="0"/>
              <a:t>certain unincorporated </a:t>
            </a:r>
            <a:r>
              <a:rPr lang="en-US" dirty="0"/>
              <a:t>areas</a:t>
            </a:r>
            <a:r>
              <a:rPr lang="en-US" dirty="0" smtClean="0"/>
              <a:t>. </a:t>
            </a:r>
            <a:endParaRPr lang="en-US" dirty="0"/>
          </a:p>
          <a:p>
            <a:pPr marL="0" indent="0">
              <a:buNone/>
            </a:pPr>
            <a:endParaRPr lang="en-US" dirty="0"/>
          </a:p>
          <a:p>
            <a:r>
              <a:rPr lang="en-US" dirty="0"/>
              <a:t>In Nevada County for example western Nevada County is separated from eastern Nevada County by the Sierra Nevada </a:t>
            </a:r>
            <a:r>
              <a:rPr lang="en-US" dirty="0" smtClean="0"/>
              <a:t>Mountains and both have distinctly different traffic sheds. </a:t>
            </a:r>
          </a:p>
          <a:p>
            <a:endParaRPr lang="en-US" dirty="0" smtClean="0"/>
          </a:p>
          <a:p>
            <a:r>
              <a:rPr lang="en-US" dirty="0" smtClean="0"/>
              <a:t>The </a:t>
            </a:r>
            <a:r>
              <a:rPr lang="en-US" dirty="0"/>
              <a:t>densest residential areas are the incorporated communities of Grass Valley (population 12,955), Nevada City (population 3,260) and Truckee (population 15,370</a:t>
            </a:r>
            <a:r>
              <a:rPr lang="en-US" dirty="0" smtClean="0"/>
              <a:t>).  The </a:t>
            </a:r>
            <a:r>
              <a:rPr lang="en-US" dirty="0"/>
              <a:t>major portion of the County’s employment is centered in Grass Valley and Nevada City, with other significant employment, including many recreation industry jobs, found near the Truckee area. There are also several unincorporated established </a:t>
            </a:r>
            <a:r>
              <a:rPr lang="en-US" dirty="0" smtClean="0"/>
              <a:t>communities that range in population from 1,621 to 6,911.  </a:t>
            </a:r>
            <a:endParaRPr lang="en-US" dirty="0"/>
          </a:p>
          <a:p>
            <a:pPr marL="0" indent="0">
              <a:buNone/>
            </a:pPr>
            <a:endParaRPr lang="en-US" dirty="0"/>
          </a:p>
          <a:p>
            <a:r>
              <a:rPr lang="en-US" dirty="0" smtClean="0"/>
              <a:t>The </a:t>
            </a:r>
            <a:r>
              <a:rPr lang="en-US" dirty="0"/>
              <a:t>total </a:t>
            </a:r>
            <a:r>
              <a:rPr lang="en-US" dirty="0" smtClean="0"/>
              <a:t>county population is </a:t>
            </a:r>
            <a:r>
              <a:rPr lang="en-US" dirty="0"/>
              <a:t>98,095 </a:t>
            </a:r>
            <a:r>
              <a:rPr lang="en-US" dirty="0" smtClean="0"/>
              <a:t>and only </a:t>
            </a:r>
            <a:r>
              <a:rPr lang="en-US" dirty="0"/>
              <a:t>31,585 (32 percent) live in the three incorporated cities, while 66,510 (68 percent) live in other unincorporated areas of the County, illustrating the essential rural nature of the County as a whole.</a:t>
            </a:r>
          </a:p>
          <a:p>
            <a:endParaRPr lang="en-US" dirty="0"/>
          </a:p>
        </p:txBody>
      </p:sp>
    </p:spTree>
    <p:extLst>
      <p:ext uri="{BB962C8B-B14F-4D97-AF65-F5344CB8AC3E}">
        <p14:creationId xmlns:p14="http://schemas.microsoft.com/office/powerpoint/2010/main" val="39858308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19771" t="11798" r="17896" b="1580"/>
          <a:stretch/>
        </p:blipFill>
        <p:spPr>
          <a:xfrm>
            <a:off x="822960" y="313829"/>
            <a:ext cx="8339328" cy="6176226"/>
          </a:xfrm>
          <a:prstGeom prst="rect">
            <a:avLst/>
          </a:prstGeom>
          <a:ln w="228600" cap="sq" cmpd="thickThin">
            <a:solidFill>
              <a:schemeClr val="accent1">
                <a:lumMod val="50000"/>
              </a:schemeClr>
            </a:solidFill>
            <a:prstDash val="solid"/>
            <a:miter lim="800000"/>
          </a:ln>
          <a:effectLst>
            <a:innerShdw blurRad="76200">
              <a:srgbClr val="000000"/>
            </a:innerShdw>
          </a:effectLst>
        </p:spPr>
      </p:pic>
      <p:sp>
        <p:nvSpPr>
          <p:cNvPr id="5" name="Rectangle 4"/>
          <p:cNvSpPr/>
          <p:nvPr/>
        </p:nvSpPr>
        <p:spPr>
          <a:xfrm>
            <a:off x="7095744" y="1773936"/>
            <a:ext cx="1133856" cy="548640"/>
          </a:xfrm>
          <a:prstGeom prst="rect">
            <a:avLst/>
          </a:prstGeom>
          <a:no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2578608" y="2560320"/>
            <a:ext cx="658368" cy="877824"/>
          </a:xfrm>
          <a:prstGeom prst="rect">
            <a:avLst/>
          </a:prstGeom>
          <a:no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207008" y="1453896"/>
            <a:ext cx="2907792" cy="31912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114800" y="768096"/>
            <a:ext cx="2176272" cy="23957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291072" y="1316736"/>
            <a:ext cx="2340864" cy="10058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2962656" y="398764"/>
            <a:ext cx="4261104" cy="369332"/>
          </a:xfrm>
          <a:prstGeom prst="rect">
            <a:avLst/>
          </a:prstGeom>
          <a:noFill/>
        </p:spPr>
        <p:txBody>
          <a:bodyPr wrap="square" rtlCol="0">
            <a:spAutoFit/>
          </a:bodyPr>
          <a:lstStyle/>
          <a:p>
            <a:r>
              <a:rPr lang="en-US" dirty="0" smtClean="0"/>
              <a:t>Possible Sub-Regional Threshold Areas</a:t>
            </a:r>
            <a:endParaRPr lang="en-US" dirty="0"/>
          </a:p>
        </p:txBody>
      </p:sp>
      <p:pic>
        <p:nvPicPr>
          <p:cNvPr id="9" name="Content Placeholder 4"/>
          <p:cNvPicPr>
            <a:picLocks noChangeAspect="1"/>
          </p:cNvPicPr>
          <p:nvPr/>
        </p:nvPicPr>
        <p:blipFill rotWithShape="1">
          <a:blip r:embed="rId4"/>
          <a:srcRect l="18887" t="33857" r="55035" b="9132"/>
          <a:stretch/>
        </p:blipFill>
        <p:spPr>
          <a:xfrm>
            <a:off x="5559552" y="3438113"/>
            <a:ext cx="1996391" cy="2325985"/>
          </a:xfrm>
          <a:prstGeom prst="rect">
            <a:avLst/>
          </a:prstGeom>
        </p:spPr>
      </p:pic>
    </p:spTree>
    <p:extLst>
      <p:ext uri="{BB962C8B-B14F-4D97-AF65-F5344CB8AC3E}">
        <p14:creationId xmlns:p14="http://schemas.microsoft.com/office/powerpoint/2010/main" val="8963482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25551"/>
            <a:ext cx="9326202" cy="1109473"/>
          </a:xfrm>
        </p:spPr>
        <p:txBody>
          <a:bodyPr>
            <a:normAutofit fontScale="90000"/>
          </a:bodyPr>
          <a:lstStyle/>
          <a:p>
            <a:r>
              <a:rPr lang="en-US" dirty="0">
                <a:solidFill>
                  <a:srgbClr val="0070C0"/>
                </a:solidFill>
              </a:rPr>
              <a:t>Goals and Desired Outcomes </a:t>
            </a:r>
            <a:r>
              <a:rPr lang="en-US" dirty="0" smtClean="0">
                <a:solidFill>
                  <a:srgbClr val="0070C0"/>
                </a:solidFill>
              </a:rPr>
              <a:t>of NCTC’s </a:t>
            </a:r>
            <a:r>
              <a:rPr lang="en-US" dirty="0" smtClean="0">
                <a:solidFill>
                  <a:srgbClr val="0070C0"/>
                </a:solidFill>
              </a:rPr>
              <a:t>FY </a:t>
            </a:r>
            <a:r>
              <a:rPr lang="en-US" dirty="0">
                <a:solidFill>
                  <a:srgbClr val="0070C0"/>
                </a:solidFill>
              </a:rPr>
              <a:t>17/18 Coordinated </a:t>
            </a:r>
            <a:r>
              <a:rPr lang="en-US" dirty="0" smtClean="0">
                <a:solidFill>
                  <a:srgbClr val="0070C0"/>
                </a:solidFill>
              </a:rPr>
              <a:t>VMT Threshold Planning </a:t>
            </a:r>
            <a:r>
              <a:rPr lang="en-US" dirty="0" smtClean="0">
                <a:solidFill>
                  <a:srgbClr val="0070C0"/>
                </a:solidFill>
              </a:rPr>
              <a:t>Effort</a:t>
            </a:r>
            <a:endParaRPr lang="en-US" dirty="0">
              <a:solidFill>
                <a:srgbClr val="0070C0"/>
              </a:solidFill>
            </a:endParaRPr>
          </a:p>
        </p:txBody>
      </p:sp>
      <p:sp>
        <p:nvSpPr>
          <p:cNvPr id="3" name="Content Placeholder 2"/>
          <p:cNvSpPr>
            <a:spLocks noGrp="1"/>
          </p:cNvSpPr>
          <p:nvPr>
            <p:ph idx="1"/>
          </p:nvPr>
        </p:nvSpPr>
        <p:spPr>
          <a:xfrm>
            <a:off x="677334" y="1554479"/>
            <a:ext cx="8596668" cy="4486883"/>
          </a:xfrm>
        </p:spPr>
        <p:txBody>
          <a:bodyPr/>
          <a:lstStyle/>
          <a:p>
            <a:r>
              <a:rPr lang="en-US" dirty="0" smtClean="0"/>
              <a:t>Identify General Plan policies and strategies that will support implementation of the VMT thresholds</a:t>
            </a:r>
          </a:p>
          <a:p>
            <a:r>
              <a:rPr lang="en-US" dirty="0" smtClean="0"/>
              <a:t>Analyze the different methods for measuring VMT and determine preferred VMT measure for identifying thresholds</a:t>
            </a:r>
          </a:p>
          <a:p>
            <a:r>
              <a:rPr lang="en-US" dirty="0" smtClean="0"/>
              <a:t>Review regional travel demand models to ensure consistent methodology can be </a:t>
            </a:r>
            <a:r>
              <a:rPr lang="en-US" dirty="0" smtClean="0"/>
              <a:t>used </a:t>
            </a:r>
            <a:endParaRPr lang="en-US" dirty="0" smtClean="0"/>
          </a:p>
          <a:p>
            <a:r>
              <a:rPr lang="en-US" dirty="0" smtClean="0"/>
              <a:t>Determine the appropriate regional and sub-regional VMT threshold boundaries</a:t>
            </a:r>
          </a:p>
          <a:p>
            <a:r>
              <a:rPr lang="en-US" dirty="0" smtClean="0"/>
              <a:t>Analyze methodologies for calculating VMT reductions for applicable mitigation measures</a:t>
            </a:r>
          </a:p>
          <a:p>
            <a:r>
              <a:rPr lang="en-US" dirty="0" smtClean="0"/>
              <a:t>Develop recommended methodologies, thresholds, and VMT screening maps for each jurisdiction</a:t>
            </a:r>
          </a:p>
          <a:p>
            <a:endParaRPr lang="en-US" dirty="0"/>
          </a:p>
        </p:txBody>
      </p:sp>
    </p:spTree>
    <p:extLst>
      <p:ext uri="{BB962C8B-B14F-4D97-AF65-F5344CB8AC3E}">
        <p14:creationId xmlns:p14="http://schemas.microsoft.com/office/powerpoint/2010/main" val="28216137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155" y="168165"/>
            <a:ext cx="8499846" cy="1102696"/>
          </a:xfrm>
        </p:spPr>
        <p:txBody>
          <a:bodyPr>
            <a:normAutofit fontScale="90000"/>
          </a:bodyPr>
          <a:lstStyle/>
          <a:p>
            <a:pPr algn="ctr"/>
            <a:r>
              <a:rPr lang="en-US" sz="3200" dirty="0" smtClean="0">
                <a:solidFill>
                  <a:schemeClr val="accent2">
                    <a:lumMod val="75000"/>
                  </a:schemeClr>
                </a:solidFill>
              </a:rPr>
              <a:t>SB 743 Requires Consideration of </a:t>
            </a:r>
            <a:r>
              <a:rPr lang="en-US" sz="3200" dirty="0">
                <a:solidFill>
                  <a:schemeClr val="accent2">
                    <a:lumMod val="75000"/>
                  </a:schemeClr>
                </a:solidFill>
              </a:rPr>
              <a:t>Induced Demand </a:t>
            </a:r>
            <a:br>
              <a:rPr lang="en-US" sz="3200" dirty="0">
                <a:solidFill>
                  <a:schemeClr val="accent2">
                    <a:lumMod val="75000"/>
                  </a:schemeClr>
                </a:solidFill>
              </a:rPr>
            </a:br>
            <a:r>
              <a:rPr lang="en-US" sz="3200" dirty="0" smtClean="0">
                <a:solidFill>
                  <a:schemeClr val="accent2">
                    <a:lumMod val="75000"/>
                  </a:schemeClr>
                </a:solidFill>
              </a:rPr>
              <a:t>in Relation to Transportation Improvements</a:t>
            </a:r>
            <a:endParaRPr lang="en-US" sz="3200" dirty="0">
              <a:solidFill>
                <a:schemeClr val="accent2">
                  <a:lumMod val="75000"/>
                </a:schemeClr>
              </a:solidFill>
            </a:endParaRPr>
          </a:p>
        </p:txBody>
      </p:sp>
      <p:sp>
        <p:nvSpPr>
          <p:cNvPr id="3" name="Content Placeholder 2"/>
          <p:cNvSpPr>
            <a:spLocks noGrp="1"/>
          </p:cNvSpPr>
          <p:nvPr>
            <p:ph idx="1"/>
          </p:nvPr>
        </p:nvSpPr>
        <p:spPr>
          <a:xfrm>
            <a:off x="299545" y="1425844"/>
            <a:ext cx="9285889" cy="5164143"/>
          </a:xfrm>
        </p:spPr>
        <p:txBody>
          <a:bodyPr>
            <a:normAutofit/>
          </a:bodyPr>
          <a:lstStyle/>
          <a:p>
            <a:r>
              <a:rPr lang="en-US" dirty="0" smtClean="0"/>
              <a:t>In assessing the significance of induced </a:t>
            </a:r>
            <a:r>
              <a:rPr lang="en-US" dirty="0"/>
              <a:t>demand </a:t>
            </a:r>
            <a:r>
              <a:rPr lang="en-US" dirty="0" smtClean="0"/>
              <a:t>for larger rural highway and roadway improvement projects environmental planners should ask the following </a:t>
            </a:r>
            <a:r>
              <a:rPr lang="en-US" dirty="0" smtClean="0"/>
              <a:t>questions</a:t>
            </a:r>
            <a:r>
              <a:rPr lang="en-US" dirty="0"/>
              <a:t>:</a:t>
            </a:r>
            <a:endParaRPr lang="en-US" dirty="0"/>
          </a:p>
          <a:p>
            <a:r>
              <a:rPr lang="en-US" dirty="0"/>
              <a:t>Is there significant congestion on the roadway or highway under existing conditions?</a:t>
            </a:r>
          </a:p>
          <a:p>
            <a:pPr lvl="0"/>
            <a:r>
              <a:rPr lang="en-US" dirty="0" smtClean="0"/>
              <a:t>Is </a:t>
            </a:r>
            <a:r>
              <a:rPr lang="en-US" dirty="0"/>
              <a:t>significant economic and population growth expected in the 20 year planning period?</a:t>
            </a:r>
          </a:p>
          <a:p>
            <a:pPr lvl="0"/>
            <a:r>
              <a:rPr lang="en-US" dirty="0"/>
              <a:t>Is the project likely to generate </a:t>
            </a:r>
            <a:r>
              <a:rPr lang="en-US" dirty="0" smtClean="0"/>
              <a:t>substantial travel </a:t>
            </a:r>
            <a:r>
              <a:rPr lang="en-US" dirty="0"/>
              <a:t>time </a:t>
            </a:r>
            <a:r>
              <a:rPr lang="en-US" dirty="0" smtClean="0"/>
              <a:t>reductions?</a:t>
            </a:r>
            <a:endParaRPr lang="en-US" dirty="0"/>
          </a:p>
          <a:p>
            <a:pPr lvl="0"/>
            <a:r>
              <a:rPr lang="en-US" dirty="0"/>
              <a:t>Are the parcels surrounding the project conducive to new development or does the zoning adjacent to the project allow for additional large scale development?</a:t>
            </a:r>
          </a:p>
          <a:p>
            <a:pPr lvl="0"/>
            <a:r>
              <a:rPr lang="en-US" dirty="0"/>
              <a:t>Are there alternative modes of travel in the corridor that are a viable alternative and competitive with the existing and proposed auto travel times</a:t>
            </a:r>
            <a:r>
              <a:rPr lang="en-US" dirty="0" smtClean="0"/>
              <a:t>?</a:t>
            </a:r>
            <a:r>
              <a:rPr lang="en-US" dirty="0"/>
              <a:t> </a:t>
            </a:r>
          </a:p>
          <a:p>
            <a:r>
              <a:rPr lang="en-US" dirty="0"/>
              <a:t>If most of the answers to </a:t>
            </a:r>
            <a:r>
              <a:rPr lang="en-US" dirty="0" smtClean="0"/>
              <a:t>these questions are “no</a:t>
            </a:r>
            <a:r>
              <a:rPr lang="en-US" dirty="0"/>
              <a:t>” then </a:t>
            </a:r>
            <a:r>
              <a:rPr lang="en-US" dirty="0" smtClean="0"/>
              <a:t>the </a:t>
            </a:r>
            <a:r>
              <a:rPr lang="en-US" dirty="0"/>
              <a:t>proposed project would </a:t>
            </a:r>
            <a:r>
              <a:rPr lang="en-US" dirty="0" smtClean="0"/>
              <a:t>most likely not </a:t>
            </a:r>
            <a:r>
              <a:rPr lang="en-US" dirty="0"/>
              <a:t>be anticipated to result in a significant amount of induced demand in the </a:t>
            </a:r>
            <a:r>
              <a:rPr lang="en-US" dirty="0" smtClean="0"/>
              <a:t>short or long-term.  </a:t>
            </a:r>
            <a:endParaRPr lang="en-US" dirty="0"/>
          </a:p>
          <a:p>
            <a:endParaRPr lang="en-US" dirty="0"/>
          </a:p>
        </p:txBody>
      </p:sp>
    </p:spTree>
    <p:extLst>
      <p:ext uri="{BB962C8B-B14F-4D97-AF65-F5344CB8AC3E}">
        <p14:creationId xmlns:p14="http://schemas.microsoft.com/office/powerpoint/2010/main" val="15388249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3313" y="310055"/>
            <a:ext cx="7735824" cy="1069294"/>
          </a:xfrm>
        </p:spPr>
        <p:txBody>
          <a:bodyPr>
            <a:normAutofit/>
          </a:bodyPr>
          <a:lstStyle/>
          <a:p>
            <a:pPr algn="ctr"/>
            <a:r>
              <a:rPr lang="en-US" sz="3200" dirty="0" smtClean="0">
                <a:solidFill>
                  <a:schemeClr val="accent2">
                    <a:lumMod val="75000"/>
                  </a:schemeClr>
                </a:solidFill>
              </a:rPr>
              <a:t>Induced </a:t>
            </a:r>
            <a:r>
              <a:rPr lang="en-US" sz="3200" dirty="0" smtClean="0">
                <a:solidFill>
                  <a:srgbClr val="236292"/>
                </a:solidFill>
              </a:rPr>
              <a:t>Demand</a:t>
            </a:r>
            <a:r>
              <a:rPr lang="en-US" sz="3200" dirty="0" smtClean="0">
                <a:solidFill>
                  <a:schemeClr val="accent2">
                    <a:lumMod val="75000"/>
                  </a:schemeClr>
                </a:solidFill>
              </a:rPr>
              <a:t> </a:t>
            </a:r>
            <a:r>
              <a:rPr lang="en-US" sz="3200" dirty="0">
                <a:solidFill>
                  <a:schemeClr val="accent2">
                    <a:lumMod val="75000"/>
                  </a:schemeClr>
                </a:solidFill>
              </a:rPr>
              <a:t>in Rural Areas</a:t>
            </a:r>
            <a:r>
              <a:rPr lang="en-US" sz="3200" dirty="0" smtClean="0">
                <a:solidFill>
                  <a:schemeClr val="accent2">
                    <a:lumMod val="75000"/>
                  </a:schemeClr>
                </a:solidFill>
              </a:rPr>
              <a:t/>
            </a:r>
            <a:br>
              <a:rPr lang="en-US" sz="3200" dirty="0" smtClean="0">
                <a:solidFill>
                  <a:schemeClr val="accent2">
                    <a:lumMod val="75000"/>
                  </a:schemeClr>
                </a:solidFill>
              </a:rPr>
            </a:br>
            <a:endParaRPr lang="en-US" sz="3200" dirty="0">
              <a:solidFill>
                <a:schemeClr val="accent2">
                  <a:lumMod val="75000"/>
                </a:schemeClr>
              </a:solidFill>
            </a:endParaRPr>
          </a:p>
        </p:txBody>
      </p:sp>
      <p:sp>
        <p:nvSpPr>
          <p:cNvPr id="3" name="Content Placeholder 2"/>
          <p:cNvSpPr>
            <a:spLocks noGrp="1"/>
          </p:cNvSpPr>
          <p:nvPr>
            <p:ph idx="1"/>
          </p:nvPr>
        </p:nvSpPr>
        <p:spPr>
          <a:xfrm>
            <a:off x="243944" y="1152144"/>
            <a:ext cx="9613288" cy="5147917"/>
          </a:xfrm>
        </p:spPr>
        <p:txBody>
          <a:bodyPr>
            <a:normAutofit/>
          </a:bodyPr>
          <a:lstStyle/>
          <a:p>
            <a:r>
              <a:rPr lang="en-US" b="1" dirty="0" smtClean="0"/>
              <a:t>Established Travel Patterns.  </a:t>
            </a:r>
            <a:r>
              <a:rPr lang="en-US" dirty="0" smtClean="0"/>
              <a:t> Each </a:t>
            </a:r>
            <a:r>
              <a:rPr lang="en-US" dirty="0"/>
              <a:t>project and location is unique.  When you look at the application of induced </a:t>
            </a:r>
            <a:r>
              <a:rPr lang="en-US" dirty="0" smtClean="0"/>
              <a:t>demand </a:t>
            </a:r>
            <a:r>
              <a:rPr lang="en-US" dirty="0"/>
              <a:t>in a rural </a:t>
            </a:r>
            <a:r>
              <a:rPr lang="en-US" dirty="0" smtClean="0"/>
              <a:t>county, </a:t>
            </a:r>
            <a:r>
              <a:rPr lang="en-US" dirty="0"/>
              <a:t>due to sparse geography and terrain, the travel patterns tend be more established and static as compared to urban areas, </a:t>
            </a:r>
            <a:r>
              <a:rPr lang="en-US" dirty="0" smtClean="0"/>
              <a:t>parallel </a:t>
            </a:r>
            <a:r>
              <a:rPr lang="en-US" dirty="0"/>
              <a:t>facilities often do not </a:t>
            </a:r>
            <a:r>
              <a:rPr lang="en-US" dirty="0" smtClean="0"/>
              <a:t>exist, and </a:t>
            </a:r>
            <a:r>
              <a:rPr lang="en-US" dirty="0"/>
              <a:t>adding additional capacity to a roadway or highway in a rural area would not </a:t>
            </a:r>
            <a:r>
              <a:rPr lang="en-US" dirty="0" smtClean="0"/>
              <a:t>necessarily </a:t>
            </a:r>
            <a:r>
              <a:rPr lang="en-US" dirty="0"/>
              <a:t>result in a large increase in VMT and trips being made on the </a:t>
            </a:r>
            <a:r>
              <a:rPr lang="en-US" dirty="0" smtClean="0"/>
              <a:t>expanded </a:t>
            </a:r>
            <a:r>
              <a:rPr lang="en-US" dirty="0"/>
              <a:t>facility</a:t>
            </a:r>
            <a:r>
              <a:rPr lang="en-US" dirty="0" smtClean="0"/>
              <a:t>.</a:t>
            </a:r>
          </a:p>
          <a:p>
            <a:pPr marL="0" indent="0">
              <a:buNone/>
            </a:pPr>
            <a:endParaRPr lang="en-US" dirty="0"/>
          </a:p>
          <a:p>
            <a:pPr lvl="0"/>
            <a:r>
              <a:rPr lang="en-US" b="1" dirty="0" smtClean="0"/>
              <a:t>Low Mode Split</a:t>
            </a:r>
            <a:r>
              <a:rPr lang="en-US" dirty="0" smtClean="0"/>
              <a:t>.  The </a:t>
            </a:r>
            <a:r>
              <a:rPr lang="en-US" dirty="0"/>
              <a:t>current mode split for alternative modes of transportation in rural areas is generally low and the longer distances between destinations and terrain tend to limit bicycling and walking as viable alternatives to the automobile.  Also, due to funding constraints, transit in rural </a:t>
            </a:r>
            <a:r>
              <a:rPr lang="en-US" dirty="0" smtClean="0"/>
              <a:t>areas </a:t>
            </a:r>
            <a:r>
              <a:rPr lang="en-US" dirty="0"/>
              <a:t>although it is available, is limited in its coverage and frequency and is usually not a convenient alternative to the automobile. </a:t>
            </a:r>
          </a:p>
          <a:p>
            <a:pPr marL="0" lvl="0" indent="0">
              <a:buNone/>
            </a:pPr>
            <a:endParaRPr lang="en-US" dirty="0" smtClean="0"/>
          </a:p>
          <a:p>
            <a:r>
              <a:rPr lang="en-US" b="1" dirty="0" smtClean="0"/>
              <a:t>Case by Case Analysis.  </a:t>
            </a:r>
            <a:r>
              <a:rPr lang="en-US" dirty="0" smtClean="0"/>
              <a:t>The OPR Guidelines acknowledge these differences and allow for reasonable consideration and analysis on a case by case basis of induced demand for rural transportation improvement projects.</a:t>
            </a:r>
            <a:endParaRPr lang="en-US" dirty="0"/>
          </a:p>
          <a:p>
            <a:endParaRPr lang="en-US" dirty="0"/>
          </a:p>
        </p:txBody>
      </p:sp>
    </p:spTree>
    <p:extLst>
      <p:ext uri="{BB962C8B-B14F-4D97-AF65-F5344CB8AC3E}">
        <p14:creationId xmlns:p14="http://schemas.microsoft.com/office/powerpoint/2010/main" val="29626318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43840"/>
            <a:ext cx="8596668" cy="743712"/>
          </a:xfrm>
        </p:spPr>
        <p:txBody>
          <a:bodyPr>
            <a:normAutofit fontScale="90000"/>
          </a:bodyPr>
          <a:lstStyle/>
          <a:p>
            <a:pPr algn="ctr"/>
            <a:r>
              <a:rPr lang="en-US" dirty="0" smtClean="0">
                <a:solidFill>
                  <a:schemeClr val="accent2">
                    <a:lumMod val="75000"/>
                  </a:schemeClr>
                </a:solidFill>
              </a:rPr>
              <a:t>Benefits of SB 743 Implementation in Rural California</a:t>
            </a:r>
            <a:endParaRPr lang="en-US" dirty="0">
              <a:solidFill>
                <a:schemeClr val="accent2">
                  <a:lumMod val="75000"/>
                </a:schemeClr>
              </a:solidFill>
            </a:endParaRPr>
          </a:p>
        </p:txBody>
      </p:sp>
      <p:sp>
        <p:nvSpPr>
          <p:cNvPr id="3" name="Content Placeholder 2"/>
          <p:cNvSpPr>
            <a:spLocks noGrp="1"/>
          </p:cNvSpPr>
          <p:nvPr>
            <p:ph idx="1"/>
          </p:nvPr>
        </p:nvSpPr>
        <p:spPr>
          <a:xfrm>
            <a:off x="677334" y="1481330"/>
            <a:ext cx="6198954" cy="4663438"/>
          </a:xfrm>
        </p:spPr>
        <p:txBody>
          <a:bodyPr>
            <a:normAutofit lnSpcReduction="10000"/>
          </a:bodyPr>
          <a:lstStyle/>
          <a:p>
            <a:r>
              <a:rPr lang="en-US" dirty="0" smtClean="0"/>
              <a:t>Focus development in areas of the region </a:t>
            </a:r>
            <a:r>
              <a:rPr lang="en-US" dirty="0" smtClean="0"/>
              <a:t>that have lower than average </a:t>
            </a:r>
            <a:r>
              <a:rPr lang="en-US" dirty="0" smtClean="0"/>
              <a:t>vehicle miles traveled</a:t>
            </a:r>
          </a:p>
          <a:p>
            <a:endParaRPr lang="en-US" dirty="0"/>
          </a:p>
          <a:p>
            <a:r>
              <a:rPr lang="en-US" dirty="0" smtClean="0"/>
              <a:t>Promote infill within incorporated cities</a:t>
            </a:r>
          </a:p>
          <a:p>
            <a:pPr marL="0" indent="0">
              <a:buNone/>
            </a:pPr>
            <a:endParaRPr lang="en-US" dirty="0" smtClean="0"/>
          </a:p>
          <a:p>
            <a:r>
              <a:rPr lang="en-US" dirty="0" smtClean="0"/>
              <a:t>Encourage mixed used development with enhanced transit, bicycle, and pedestrian access and infrastructure</a:t>
            </a:r>
          </a:p>
          <a:p>
            <a:pPr marL="0" indent="0">
              <a:buNone/>
            </a:pPr>
            <a:endParaRPr lang="en-US" dirty="0" smtClean="0"/>
          </a:p>
          <a:p>
            <a:r>
              <a:rPr lang="en-US" dirty="0" smtClean="0"/>
              <a:t>Help to address the lack of affordable housing in many rural areas</a:t>
            </a:r>
          </a:p>
          <a:p>
            <a:pPr marL="0" indent="0">
              <a:buNone/>
            </a:pPr>
            <a:endParaRPr lang="en-US" dirty="0" smtClean="0"/>
          </a:p>
          <a:p>
            <a:r>
              <a:rPr lang="en-US" dirty="0" smtClean="0"/>
              <a:t> Help to improve safety for pedestrian and bicycle users</a:t>
            </a:r>
            <a:endParaRPr lang="en-US" dirty="0"/>
          </a:p>
        </p:txBody>
      </p:sp>
      <p:pic>
        <p:nvPicPr>
          <p:cNvPr id="7" name="Picture 6"/>
          <p:cNvPicPr>
            <a:picLocks noChangeAspect="1"/>
          </p:cNvPicPr>
          <p:nvPr/>
        </p:nvPicPr>
        <p:blipFill>
          <a:blip r:embed="rId3"/>
          <a:stretch>
            <a:fillRect/>
          </a:stretch>
        </p:blipFill>
        <p:spPr>
          <a:xfrm>
            <a:off x="7644112" y="1481330"/>
            <a:ext cx="3756251" cy="2490558"/>
          </a:xfrm>
          <a:prstGeom prst="rect">
            <a:avLst/>
          </a:prstGeom>
        </p:spPr>
      </p:pic>
      <p:pic>
        <p:nvPicPr>
          <p:cNvPr id="8" name="Picture 7"/>
          <p:cNvPicPr>
            <a:picLocks noChangeAspect="1"/>
          </p:cNvPicPr>
          <p:nvPr/>
        </p:nvPicPr>
        <p:blipFill>
          <a:blip r:embed="rId4"/>
          <a:stretch>
            <a:fillRect/>
          </a:stretch>
        </p:blipFill>
        <p:spPr>
          <a:xfrm>
            <a:off x="7656861" y="4151376"/>
            <a:ext cx="3730752" cy="2487168"/>
          </a:xfrm>
          <a:prstGeom prst="rect">
            <a:avLst/>
          </a:prstGeom>
        </p:spPr>
      </p:pic>
    </p:spTree>
    <p:extLst>
      <p:ext uri="{BB962C8B-B14F-4D97-AF65-F5344CB8AC3E}">
        <p14:creationId xmlns:p14="http://schemas.microsoft.com/office/powerpoint/2010/main" val="33149538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278" y="240572"/>
            <a:ext cx="9947994" cy="643794"/>
          </a:xfrm>
        </p:spPr>
        <p:txBody>
          <a:bodyPr>
            <a:normAutofit/>
          </a:bodyPr>
          <a:lstStyle/>
          <a:p>
            <a:pPr algn="ctr"/>
            <a:r>
              <a:rPr lang="en-US" dirty="0" smtClean="0">
                <a:solidFill>
                  <a:schemeClr val="accent2">
                    <a:lumMod val="75000"/>
                  </a:schemeClr>
                </a:solidFill>
              </a:rPr>
              <a:t>Questions?</a:t>
            </a:r>
            <a:endParaRPr lang="en-US" dirty="0">
              <a:solidFill>
                <a:schemeClr val="accent2">
                  <a:lumMod val="75000"/>
                </a:schemeClr>
              </a:solidFill>
            </a:endParaRPr>
          </a:p>
        </p:txBody>
      </p:sp>
      <p:sp>
        <p:nvSpPr>
          <p:cNvPr id="3" name="Content Placeholder 2"/>
          <p:cNvSpPr>
            <a:spLocks noGrp="1"/>
          </p:cNvSpPr>
          <p:nvPr>
            <p:ph idx="1"/>
          </p:nvPr>
        </p:nvSpPr>
        <p:spPr>
          <a:xfrm>
            <a:off x="626278" y="5884952"/>
            <a:ext cx="8596668" cy="440804"/>
          </a:xfrm>
        </p:spPr>
        <p:txBody>
          <a:bodyPr>
            <a:normAutofit/>
          </a:bodyPr>
          <a:lstStyle/>
          <a:p>
            <a:pPr marL="0" indent="0">
              <a:buNone/>
            </a:pPr>
            <a:r>
              <a:rPr lang="en-US" dirty="0" smtClean="0"/>
              <a:t>Proposed Truckee Railyard Mixed Use Development</a:t>
            </a:r>
            <a:endParaRPr lang="en-US" dirty="0"/>
          </a:p>
          <a:p>
            <a:endParaRPr lang="en-US" dirty="0"/>
          </a:p>
          <a:p>
            <a:pPr marL="0" indent="0">
              <a:buNone/>
            </a:pPr>
            <a:endParaRPr lang="en-US" dirty="0" smtClean="0"/>
          </a:p>
          <a:p>
            <a:endParaRPr lang="en-US" dirty="0"/>
          </a:p>
          <a:p>
            <a:endParaRPr lang="en-US" dirty="0"/>
          </a:p>
        </p:txBody>
      </p:sp>
      <p:pic>
        <p:nvPicPr>
          <p:cNvPr id="4" name="Picture 3"/>
          <p:cNvPicPr>
            <a:picLocks noChangeAspect="1"/>
          </p:cNvPicPr>
          <p:nvPr/>
        </p:nvPicPr>
        <p:blipFill>
          <a:blip r:embed="rId3"/>
          <a:stretch>
            <a:fillRect/>
          </a:stretch>
        </p:blipFill>
        <p:spPr>
          <a:xfrm>
            <a:off x="626278" y="1372305"/>
            <a:ext cx="9751312" cy="4429882"/>
          </a:xfrm>
          <a:prstGeom prst="rect">
            <a:avLst/>
          </a:prstGeom>
        </p:spPr>
      </p:pic>
    </p:spTree>
    <p:extLst>
      <p:ext uri="{BB962C8B-B14F-4D97-AF65-F5344CB8AC3E}">
        <p14:creationId xmlns:p14="http://schemas.microsoft.com/office/powerpoint/2010/main" val="6959075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4257" y="987973"/>
            <a:ext cx="4720638" cy="4622413"/>
          </a:xfrm>
        </p:spPr>
        <p:txBody>
          <a:bodyPr>
            <a:noAutofit/>
          </a:bodyPr>
          <a:lstStyle/>
          <a:p>
            <a:pPr marL="0" marR="0">
              <a:spcBef>
                <a:spcPts val="0"/>
              </a:spcBef>
              <a:spcAft>
                <a:spcPts val="0"/>
              </a:spcAft>
            </a:pPr>
            <a:r>
              <a:rPr lang="en-US" sz="2000" dirty="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rPr>
              <a:t>In California there are 18 federally designated Metropolitan Planning Organizations (MPOs) and 26 state statutorily created Regional Transportation Planning Agencies (RTPAs) that conduct transportation planning, programming, and prepare Regional Transportation Plans. </a:t>
            </a:r>
            <a:r>
              <a:rPr lang="en-US" sz="2000" dirty="0" smtClean="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rPr>
              <a:t/>
            </a:r>
            <a:br>
              <a:rPr lang="en-US" sz="2000" dirty="0" smtClean="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rPr>
            </a:br>
            <a:r>
              <a:rPr lang="en-US" sz="2000" dirty="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rPr>
              <a:t/>
            </a:r>
            <a:br>
              <a:rPr lang="en-US" sz="2000" dirty="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rPr>
            </a:br>
            <a:r>
              <a:rPr lang="en-US" sz="2000" dirty="0" smtClean="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rPr>
              <a:t>Both </a:t>
            </a:r>
            <a:r>
              <a:rPr lang="en-US" sz="2000" dirty="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rPr>
              <a:t>MPOs and RTPAs were created in order to ensure that existing and future expenditures for transportation projects and programs were based on a continuing, </a:t>
            </a:r>
            <a:r>
              <a:rPr lang="en-US" sz="2000" dirty="0" smtClean="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rPr>
              <a:t>cooperative, </a:t>
            </a:r>
            <a:r>
              <a:rPr lang="en-US" sz="2000" dirty="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rPr>
              <a:t>and comprehensive planning process.  </a:t>
            </a:r>
            <a:r>
              <a:rPr lang="en-US" sz="2000" dirty="0">
                <a:latin typeface="Calibri" panose="020F0502020204030204" pitchFamily="34" charset="0"/>
                <a:ea typeface="Calibri" panose="020F0502020204030204" pitchFamily="34" charset="0"/>
                <a:cs typeface="Times New Roman" panose="02020603050405020304" pitchFamily="18" charset="0"/>
              </a:rPr>
              <a:t/>
            </a:r>
            <a:br>
              <a:rPr lang="en-US" sz="2000" dirty="0">
                <a:latin typeface="Calibri" panose="020F0502020204030204" pitchFamily="34" charset="0"/>
                <a:ea typeface="Calibri" panose="020F0502020204030204" pitchFamily="34" charset="0"/>
                <a:cs typeface="Times New Roman" panose="02020603050405020304" pitchFamily="18" charset="0"/>
              </a:rPr>
            </a:br>
            <a:r>
              <a:rPr lang="en-US" sz="2000" dirty="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rPr>
              <a:t/>
            </a:r>
            <a:br>
              <a:rPr lang="en-US" sz="2000" dirty="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pic>
        <p:nvPicPr>
          <p:cNvPr id="1028" name="Picture 4" descr="Image result for map of ca MPO and RTPA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4951" y="282807"/>
            <a:ext cx="4974354" cy="6575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4026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188976"/>
            <a:ext cx="8596668" cy="651641"/>
          </a:xfrm>
        </p:spPr>
        <p:txBody>
          <a:bodyPr/>
          <a:lstStyle/>
          <a:p>
            <a:pPr algn="ctr"/>
            <a:r>
              <a:rPr lang="en-US" dirty="0" smtClean="0">
                <a:solidFill>
                  <a:schemeClr val="accent2">
                    <a:lumMod val="75000"/>
                  </a:schemeClr>
                </a:solidFill>
              </a:rPr>
              <a:t>Urban and Rural Differences</a:t>
            </a:r>
            <a:endParaRPr lang="en-US" dirty="0">
              <a:solidFill>
                <a:schemeClr val="accent2">
                  <a:lumMod val="75000"/>
                </a:schemeClr>
              </a:solidFill>
            </a:endParaRPr>
          </a:p>
        </p:txBody>
      </p:sp>
      <p:sp>
        <p:nvSpPr>
          <p:cNvPr id="3" name="Content Placeholder 2"/>
          <p:cNvSpPr>
            <a:spLocks noGrp="1"/>
          </p:cNvSpPr>
          <p:nvPr>
            <p:ph idx="1"/>
          </p:nvPr>
        </p:nvSpPr>
        <p:spPr>
          <a:xfrm>
            <a:off x="677335" y="840617"/>
            <a:ext cx="6893898" cy="5276404"/>
          </a:xfrm>
        </p:spPr>
        <p:txBody>
          <a:bodyPr>
            <a:normAutofit fontScale="92500" lnSpcReduction="10000"/>
          </a:bodyPr>
          <a:lstStyle/>
          <a:p>
            <a:pPr algn="just"/>
            <a:r>
              <a:rPr lang="en-US" dirty="0"/>
              <a:t>Federal legislation passed in the early 1970’s required the formation of an Metropolitan Planning Organizations (MPO) for any urbanized area with a population greater than 50,000</a:t>
            </a:r>
            <a:r>
              <a:rPr lang="en-US" dirty="0" smtClean="0"/>
              <a:t>.</a:t>
            </a:r>
            <a:r>
              <a:rPr lang="en-US" dirty="0"/>
              <a:t> </a:t>
            </a:r>
            <a:r>
              <a:rPr lang="en-US" dirty="0" smtClean="0"/>
              <a:t> The eighteen designated MPOs in California account </a:t>
            </a:r>
            <a:r>
              <a:rPr lang="en-US" dirty="0"/>
              <a:t>for approximately </a:t>
            </a:r>
            <a:r>
              <a:rPr lang="en-US" dirty="0" smtClean="0"/>
              <a:t>94% </a:t>
            </a:r>
            <a:r>
              <a:rPr lang="en-US" dirty="0"/>
              <a:t>of the state’s </a:t>
            </a:r>
            <a:r>
              <a:rPr lang="en-US" dirty="0" smtClean="0"/>
              <a:t>population</a:t>
            </a:r>
            <a:r>
              <a:rPr lang="en-US" dirty="0"/>
              <a:t> </a:t>
            </a:r>
            <a:r>
              <a:rPr lang="en-US" dirty="0" smtClean="0"/>
              <a:t>(excluding the county populations for </a:t>
            </a:r>
            <a:r>
              <a:rPr lang="en-US" dirty="0"/>
              <a:t>El </a:t>
            </a:r>
            <a:r>
              <a:rPr lang="en-US" dirty="0" smtClean="0"/>
              <a:t>Dorado, Placer, Monterey, Santa Cruz, and San Benito)</a:t>
            </a:r>
          </a:p>
          <a:p>
            <a:pPr marL="0" indent="0" algn="just">
              <a:buNone/>
            </a:pPr>
            <a:endParaRPr lang="en-US" dirty="0"/>
          </a:p>
          <a:p>
            <a:pPr algn="just"/>
            <a:r>
              <a:rPr lang="en-US" dirty="0" smtClean="0"/>
              <a:t>The 26 designated Rural Regional Transportation Planning Agencies (RTPA), cover rural counties that generally </a:t>
            </a:r>
            <a:r>
              <a:rPr lang="en-US" dirty="0"/>
              <a:t>have populations of less than 250,000 and do not have a single urbanized area greater than </a:t>
            </a:r>
            <a:r>
              <a:rPr lang="en-US" dirty="0" smtClean="0"/>
              <a:t>50,000, and represent the other 6% of the state’s population.</a:t>
            </a:r>
          </a:p>
          <a:p>
            <a:pPr marL="0" indent="0" algn="just">
              <a:buNone/>
            </a:pPr>
            <a:endParaRPr lang="en-US" dirty="0" smtClean="0"/>
          </a:p>
          <a:p>
            <a:pPr algn="just"/>
            <a:r>
              <a:rPr lang="en-US" dirty="0"/>
              <a:t>Although the 26 rural counties have only </a:t>
            </a:r>
            <a:r>
              <a:rPr lang="en-US" dirty="0" smtClean="0"/>
              <a:t>approximately 6% </a:t>
            </a:r>
            <a:r>
              <a:rPr lang="en-US" dirty="0"/>
              <a:t>of the states total population these counties cover 41.5% of the </a:t>
            </a:r>
            <a:r>
              <a:rPr lang="en-US" dirty="0" smtClean="0"/>
              <a:t>state’s total </a:t>
            </a:r>
            <a:r>
              <a:rPr lang="en-US" dirty="0"/>
              <a:t>land </a:t>
            </a:r>
            <a:r>
              <a:rPr lang="en-US" dirty="0" smtClean="0"/>
              <a:t>area, have over 12,426 centerline state highway miles and </a:t>
            </a:r>
            <a:r>
              <a:rPr lang="en-US" dirty="0"/>
              <a:t>own and maintain 24,000 </a:t>
            </a:r>
            <a:r>
              <a:rPr lang="en-US" dirty="0" smtClean="0"/>
              <a:t>centerline miles of local streets and roads. Many of these counties are also home to many of the state’s most popular recreation and tourism sites.</a:t>
            </a:r>
            <a:endParaRPr lang="en-US" dirty="0"/>
          </a:p>
          <a:p>
            <a:pPr algn="just"/>
            <a:endParaRPr lang="en-US" dirty="0"/>
          </a:p>
          <a:p>
            <a:pPr marL="0" indent="0">
              <a:buNone/>
            </a:pPr>
            <a:endParaRPr lang="en-US" dirty="0"/>
          </a:p>
        </p:txBody>
      </p:sp>
      <p:pic>
        <p:nvPicPr>
          <p:cNvPr id="4" name="Picture 3"/>
          <p:cNvPicPr>
            <a:picLocks noChangeAspect="1"/>
          </p:cNvPicPr>
          <p:nvPr/>
        </p:nvPicPr>
        <p:blipFill>
          <a:blip r:embed="rId3"/>
          <a:stretch>
            <a:fillRect/>
          </a:stretch>
        </p:blipFill>
        <p:spPr>
          <a:xfrm>
            <a:off x="7945158" y="845732"/>
            <a:ext cx="3958124" cy="2633087"/>
          </a:xfrm>
          <a:prstGeom prst="rect">
            <a:avLst/>
          </a:prstGeom>
        </p:spPr>
      </p:pic>
      <p:pic>
        <p:nvPicPr>
          <p:cNvPr id="5" name="Picture 4"/>
          <p:cNvPicPr>
            <a:picLocks noChangeAspect="1"/>
          </p:cNvPicPr>
          <p:nvPr/>
        </p:nvPicPr>
        <p:blipFill>
          <a:blip r:embed="rId4"/>
          <a:stretch>
            <a:fillRect/>
          </a:stretch>
        </p:blipFill>
        <p:spPr>
          <a:xfrm>
            <a:off x="7945158" y="3736423"/>
            <a:ext cx="3980952" cy="2380598"/>
          </a:xfrm>
          <a:prstGeom prst="rect">
            <a:avLst/>
          </a:prstGeom>
        </p:spPr>
      </p:pic>
    </p:spTree>
    <p:extLst>
      <p:ext uri="{BB962C8B-B14F-4D97-AF65-F5344CB8AC3E}">
        <p14:creationId xmlns:p14="http://schemas.microsoft.com/office/powerpoint/2010/main" val="29052728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43571"/>
            <a:ext cx="8596668" cy="809297"/>
          </a:xfrm>
        </p:spPr>
        <p:txBody>
          <a:bodyPr/>
          <a:lstStyle/>
          <a:p>
            <a:pPr algn="ctr"/>
            <a:r>
              <a:rPr lang="en-US" dirty="0">
                <a:solidFill>
                  <a:schemeClr val="accent2">
                    <a:lumMod val="75000"/>
                  </a:schemeClr>
                </a:solidFill>
              </a:rPr>
              <a:t>Urban and Rural </a:t>
            </a:r>
            <a:r>
              <a:rPr lang="en-US" dirty="0" smtClean="0">
                <a:solidFill>
                  <a:schemeClr val="accent2">
                    <a:lumMod val="75000"/>
                  </a:schemeClr>
                </a:solidFill>
              </a:rPr>
              <a:t>Differences </a:t>
            </a:r>
            <a:endParaRPr lang="en-US" dirty="0"/>
          </a:p>
        </p:txBody>
      </p:sp>
      <p:sp>
        <p:nvSpPr>
          <p:cNvPr id="3" name="Content Placeholder 2"/>
          <p:cNvSpPr>
            <a:spLocks noGrp="1"/>
          </p:cNvSpPr>
          <p:nvPr>
            <p:ph idx="1"/>
          </p:nvPr>
        </p:nvSpPr>
        <p:spPr>
          <a:xfrm>
            <a:off x="677334" y="749808"/>
            <a:ext cx="8596668" cy="5833872"/>
          </a:xfrm>
        </p:spPr>
        <p:txBody>
          <a:bodyPr>
            <a:normAutofit lnSpcReduction="10000"/>
          </a:bodyPr>
          <a:lstStyle/>
          <a:p>
            <a:r>
              <a:rPr lang="en-US" dirty="0"/>
              <a:t>SB 375 expanded the regional planning responsibilities for California MPOs, including </a:t>
            </a:r>
            <a:r>
              <a:rPr lang="en-US" dirty="0" smtClean="0"/>
              <a:t>the requirement for the development </a:t>
            </a:r>
            <a:r>
              <a:rPr lang="en-US" dirty="0"/>
              <a:t>of Sustainable Communities Strategies (SCS) to demonstrate how the GHG emission targets set by the California Air Resources Board (CARB) </a:t>
            </a:r>
            <a:r>
              <a:rPr lang="en-US" dirty="0" smtClean="0"/>
              <a:t>can be </a:t>
            </a:r>
            <a:r>
              <a:rPr lang="en-US" dirty="0"/>
              <a:t>achieved for the </a:t>
            </a:r>
            <a:r>
              <a:rPr lang="en-US" dirty="0" smtClean="0"/>
              <a:t>MPO region</a:t>
            </a:r>
            <a:r>
              <a:rPr lang="en-US" dirty="0"/>
              <a:t>. </a:t>
            </a:r>
          </a:p>
          <a:p>
            <a:pPr marL="0" indent="0">
              <a:buNone/>
            </a:pPr>
            <a:endParaRPr lang="en-US" dirty="0"/>
          </a:p>
          <a:p>
            <a:r>
              <a:rPr lang="en-US" dirty="0"/>
              <a:t>Rural RTPAs were not </a:t>
            </a:r>
            <a:r>
              <a:rPr lang="en-US" dirty="0" smtClean="0"/>
              <a:t>folded into </a:t>
            </a:r>
            <a:r>
              <a:rPr lang="en-US" dirty="0"/>
              <a:t>SB 375 mainly because </a:t>
            </a:r>
            <a:r>
              <a:rPr lang="en-US" dirty="0" smtClean="0"/>
              <a:t>the associated </a:t>
            </a:r>
            <a:r>
              <a:rPr lang="en-US" dirty="0"/>
              <a:t>costs and </a:t>
            </a:r>
            <a:r>
              <a:rPr lang="en-US" dirty="0" smtClean="0"/>
              <a:t>technical challenges related to  the development of SCSs out </a:t>
            </a:r>
            <a:r>
              <a:rPr lang="en-US" dirty="0"/>
              <a:t>weighed the benefits of implementation in rural areas in relation to GHG reductions</a:t>
            </a:r>
            <a:r>
              <a:rPr lang="en-US" dirty="0" smtClean="0"/>
              <a:t>.</a:t>
            </a:r>
          </a:p>
          <a:p>
            <a:endParaRPr lang="en-US" dirty="0"/>
          </a:p>
          <a:p>
            <a:r>
              <a:rPr lang="en-US" dirty="0"/>
              <a:t>MPOs are federally required to develop and maintain travel demand models.</a:t>
            </a:r>
          </a:p>
          <a:p>
            <a:endParaRPr lang="en-US" dirty="0"/>
          </a:p>
          <a:p>
            <a:r>
              <a:rPr lang="en-US" dirty="0"/>
              <a:t>RTPAs are not federally required to develop and maintain travel demand models</a:t>
            </a:r>
            <a:r>
              <a:rPr lang="en-US" dirty="0" smtClean="0"/>
              <a:t>. The majority of larger rural RTPAS have travel demand models, but many of the smaller rural RTPAs do not.</a:t>
            </a:r>
          </a:p>
          <a:p>
            <a:pPr marL="0" indent="0">
              <a:buNone/>
            </a:pPr>
            <a:endParaRPr lang="en-US" dirty="0" smtClean="0"/>
          </a:p>
          <a:p>
            <a:r>
              <a:rPr lang="en-US" dirty="0" smtClean="0"/>
              <a:t>Although rural counties have public transit services that play an important role for mobility, none have headways that meet the definition of a transit priority area and major transit stops (</a:t>
            </a:r>
            <a:r>
              <a:rPr lang="en-US" dirty="0"/>
              <a:t>every 15 minutes) </a:t>
            </a:r>
            <a:endParaRPr lang="en-US" dirty="0" smtClean="0"/>
          </a:p>
          <a:p>
            <a:endParaRPr lang="en-US" dirty="0"/>
          </a:p>
          <a:p>
            <a:endParaRPr lang="en-US" dirty="0"/>
          </a:p>
          <a:p>
            <a:endParaRPr lang="en-US" dirty="0"/>
          </a:p>
          <a:p>
            <a:endParaRPr lang="en-US" dirty="0" smtClean="0"/>
          </a:p>
          <a:p>
            <a:endParaRPr lang="en-US" dirty="0"/>
          </a:p>
        </p:txBody>
      </p:sp>
      <p:pic>
        <p:nvPicPr>
          <p:cNvPr id="5" name="Picture 4"/>
          <p:cNvPicPr>
            <a:picLocks noChangeAspect="1"/>
          </p:cNvPicPr>
          <p:nvPr/>
        </p:nvPicPr>
        <p:blipFill>
          <a:blip r:embed="rId3"/>
          <a:stretch>
            <a:fillRect/>
          </a:stretch>
        </p:blipFill>
        <p:spPr>
          <a:xfrm>
            <a:off x="9274002" y="749808"/>
            <a:ext cx="2621507" cy="1737511"/>
          </a:xfrm>
          <a:prstGeom prst="rect">
            <a:avLst/>
          </a:prstGeom>
        </p:spPr>
      </p:pic>
      <p:pic>
        <p:nvPicPr>
          <p:cNvPr id="6" name="Picture 5"/>
          <p:cNvPicPr>
            <a:picLocks noChangeAspect="1"/>
          </p:cNvPicPr>
          <p:nvPr/>
        </p:nvPicPr>
        <p:blipFill>
          <a:blip r:embed="rId4"/>
          <a:stretch>
            <a:fillRect/>
          </a:stretch>
        </p:blipFill>
        <p:spPr>
          <a:xfrm>
            <a:off x="9274002" y="2743119"/>
            <a:ext cx="2621507" cy="1966131"/>
          </a:xfrm>
          <a:prstGeom prst="rect">
            <a:avLst/>
          </a:prstGeom>
        </p:spPr>
      </p:pic>
      <p:pic>
        <p:nvPicPr>
          <p:cNvPr id="7" name="Picture 6"/>
          <p:cNvPicPr>
            <a:picLocks noChangeAspect="1"/>
          </p:cNvPicPr>
          <p:nvPr/>
        </p:nvPicPr>
        <p:blipFill rotWithShape="1">
          <a:blip r:embed="rId5"/>
          <a:srcRect b="16967"/>
          <a:stretch/>
        </p:blipFill>
        <p:spPr>
          <a:xfrm>
            <a:off x="9274002" y="4965050"/>
            <a:ext cx="2628464" cy="1636866"/>
          </a:xfrm>
          <a:prstGeom prst="rect">
            <a:avLst/>
          </a:prstGeom>
        </p:spPr>
      </p:pic>
    </p:spTree>
    <p:extLst>
      <p:ext uri="{BB962C8B-B14F-4D97-AF65-F5344CB8AC3E}">
        <p14:creationId xmlns:p14="http://schemas.microsoft.com/office/powerpoint/2010/main" val="13598376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34" y="225552"/>
            <a:ext cx="9326202" cy="704045"/>
          </a:xfrm>
        </p:spPr>
        <p:txBody>
          <a:bodyPr>
            <a:normAutofit/>
          </a:bodyPr>
          <a:lstStyle/>
          <a:p>
            <a:pPr algn="ctr"/>
            <a:r>
              <a:rPr lang="en-US" dirty="0" smtClean="0">
                <a:solidFill>
                  <a:schemeClr val="accent2">
                    <a:lumMod val="75000"/>
                  </a:schemeClr>
                </a:solidFill>
              </a:rPr>
              <a:t>Implementation of SB 743 in Rural California </a:t>
            </a:r>
            <a:endParaRPr lang="en-US" dirty="0">
              <a:solidFill>
                <a:schemeClr val="accent2">
                  <a:lumMod val="75000"/>
                </a:schemeClr>
              </a:solidFill>
            </a:endParaRPr>
          </a:p>
        </p:txBody>
      </p:sp>
      <p:sp>
        <p:nvSpPr>
          <p:cNvPr id="3" name="Content Placeholder 2"/>
          <p:cNvSpPr>
            <a:spLocks noGrp="1"/>
          </p:cNvSpPr>
          <p:nvPr>
            <p:ph idx="1"/>
          </p:nvPr>
        </p:nvSpPr>
        <p:spPr>
          <a:xfrm>
            <a:off x="366438" y="889131"/>
            <a:ext cx="9326202" cy="2841622"/>
          </a:xfrm>
        </p:spPr>
        <p:txBody>
          <a:bodyPr>
            <a:normAutofit/>
          </a:bodyPr>
          <a:lstStyle/>
          <a:p>
            <a:r>
              <a:rPr lang="en-US" b="1" dirty="0" smtClean="0"/>
              <a:t>Coordinated Planning Between Regional Transportation Planning Agencies and Local Jurisdictions</a:t>
            </a:r>
            <a:r>
              <a:rPr lang="en-US" dirty="0" smtClean="0"/>
              <a:t>.</a:t>
            </a:r>
            <a:r>
              <a:rPr lang="en-US" dirty="0"/>
              <a:t> </a:t>
            </a:r>
            <a:r>
              <a:rPr lang="en-US" dirty="0"/>
              <a:t>RTPAs </a:t>
            </a:r>
            <a:r>
              <a:rPr lang="en-US" dirty="0" smtClean="0"/>
              <a:t>are in a position to take </a:t>
            </a:r>
            <a:r>
              <a:rPr lang="en-US" dirty="0"/>
              <a:t>the lead to initiate a coordinated planning process with the local jurisdictions in their </a:t>
            </a:r>
            <a:r>
              <a:rPr lang="en-US" dirty="0" smtClean="0"/>
              <a:t>regions to help implement.  </a:t>
            </a:r>
            <a:endParaRPr lang="en-US" dirty="0"/>
          </a:p>
          <a:p>
            <a:endParaRPr lang="en-US" b="1" dirty="0" smtClean="0"/>
          </a:p>
          <a:p>
            <a:r>
              <a:rPr lang="en-US" b="1" dirty="0" smtClean="0"/>
              <a:t>Establishment </a:t>
            </a:r>
            <a:r>
              <a:rPr lang="en-US" b="1" dirty="0" smtClean="0"/>
              <a:t>of Thresholds that Align with General </a:t>
            </a:r>
            <a:r>
              <a:rPr lang="en-US" b="1" dirty="0" smtClean="0"/>
              <a:t>Plans. </a:t>
            </a:r>
            <a:r>
              <a:rPr lang="en-US" dirty="0" smtClean="0"/>
              <a:t>In looking at the different methodologies and considering VMT thresholds it will be important for cities and counties to review their general plan to ensure that they establish thresholds that are consistent with their general plan goals, while meeting the intent of SB 743</a:t>
            </a:r>
          </a:p>
          <a:p>
            <a:endParaRPr lang="en-US" dirty="0" smtClean="0"/>
          </a:p>
          <a:p>
            <a:endParaRPr lang="en-US" dirty="0"/>
          </a:p>
          <a:p>
            <a:endParaRPr lang="en-US" dirty="0"/>
          </a:p>
        </p:txBody>
      </p:sp>
      <p:pic>
        <p:nvPicPr>
          <p:cNvPr id="4" name="Picture 3"/>
          <p:cNvPicPr>
            <a:picLocks noChangeAspect="1"/>
          </p:cNvPicPr>
          <p:nvPr/>
        </p:nvPicPr>
        <p:blipFill>
          <a:blip r:embed="rId3"/>
          <a:stretch>
            <a:fillRect/>
          </a:stretch>
        </p:blipFill>
        <p:spPr>
          <a:xfrm>
            <a:off x="2011680" y="4001181"/>
            <a:ext cx="6437376" cy="2712154"/>
          </a:xfrm>
          <a:prstGeom prst="rect">
            <a:avLst/>
          </a:prstGeom>
        </p:spPr>
      </p:pic>
    </p:spTree>
    <p:extLst>
      <p:ext uri="{BB962C8B-B14F-4D97-AF65-F5344CB8AC3E}">
        <p14:creationId xmlns:p14="http://schemas.microsoft.com/office/powerpoint/2010/main" val="36710602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34112"/>
            <a:ext cx="8596668" cy="798576"/>
          </a:xfrm>
        </p:spPr>
        <p:txBody>
          <a:bodyPr/>
          <a:lstStyle/>
          <a:p>
            <a:r>
              <a:rPr lang="en-US" dirty="0" smtClean="0">
                <a:solidFill>
                  <a:srgbClr val="0070C0"/>
                </a:solidFill>
              </a:rPr>
              <a:t>Potential Challenges in Rural California</a:t>
            </a:r>
            <a:endParaRPr lang="en-US" dirty="0">
              <a:solidFill>
                <a:srgbClr val="0070C0"/>
              </a:solidFill>
            </a:endParaRPr>
          </a:p>
        </p:txBody>
      </p:sp>
      <p:sp>
        <p:nvSpPr>
          <p:cNvPr id="3" name="Content Placeholder 2"/>
          <p:cNvSpPr>
            <a:spLocks noGrp="1"/>
          </p:cNvSpPr>
          <p:nvPr>
            <p:ph idx="1"/>
          </p:nvPr>
        </p:nvSpPr>
        <p:spPr>
          <a:xfrm>
            <a:off x="677334" y="932688"/>
            <a:ext cx="8759274" cy="5468112"/>
          </a:xfrm>
        </p:spPr>
        <p:txBody>
          <a:bodyPr>
            <a:normAutofit lnSpcReduction="10000"/>
          </a:bodyPr>
          <a:lstStyle/>
          <a:p>
            <a:r>
              <a:rPr lang="en-US" b="1" dirty="0" smtClean="0"/>
              <a:t>Areas without Travel Demand Models</a:t>
            </a:r>
            <a:r>
              <a:rPr lang="en-US" dirty="0" smtClean="0"/>
              <a:t>. For these areas they will need to rely on data from either the Caltrans California Statewide Travel Demand Model, California Household Travel Survey Data, or other available sources to identify trip lengths by land use type for the region that can be multiplied by traffic volumes.  Project VMT may need to be qualitative and input into one of the various VMT sketch models (MXD+/Main Street, </a:t>
            </a:r>
            <a:r>
              <a:rPr lang="en-US" dirty="0" err="1" smtClean="0"/>
              <a:t>CalEEMod</a:t>
            </a:r>
            <a:r>
              <a:rPr lang="en-US" dirty="0" smtClean="0"/>
              <a:t>, TDM+, etc.)</a:t>
            </a:r>
          </a:p>
          <a:p>
            <a:pPr marL="0" indent="0">
              <a:buNone/>
            </a:pPr>
            <a:endParaRPr lang="en-US" dirty="0"/>
          </a:p>
          <a:p>
            <a:r>
              <a:rPr lang="en-US" b="1" dirty="0"/>
              <a:t>Limited </a:t>
            </a:r>
            <a:r>
              <a:rPr lang="en-US" b="1" dirty="0" smtClean="0"/>
              <a:t>Funding Available for Smaller Rural Counties and Cities. </a:t>
            </a:r>
            <a:r>
              <a:rPr lang="en-US" dirty="0" smtClean="0"/>
              <a:t>Coordination with the RTPA for the region is encouraged, since these agencies tend to have more funding sources for planning studies, such as Rural Planning Assistance and are familiar with other Caltrans grant opportunities and grant administration requirements (i.e. SB-1 Sustainable Transportation Grants).  Counties and cities are also eligible to apply.</a:t>
            </a:r>
          </a:p>
          <a:p>
            <a:pPr marL="0" indent="0">
              <a:buNone/>
            </a:pPr>
            <a:endParaRPr lang="en-US" dirty="0"/>
          </a:p>
          <a:p>
            <a:r>
              <a:rPr lang="en-US" b="1" dirty="0" smtClean="0"/>
              <a:t>VMT Mitigation. </a:t>
            </a:r>
            <a:r>
              <a:rPr lang="en-US" dirty="0"/>
              <a:t>The California Air Pollution Control Officers Association’s </a:t>
            </a:r>
            <a:r>
              <a:rPr lang="en-US" dirty="0" smtClean="0"/>
              <a:t>(CAPCOA) guide </a:t>
            </a:r>
            <a:r>
              <a:rPr lang="en-US" dirty="0"/>
              <a:t>on Quantifying Greenhouse Gas Mitigation Measures acknowledges that there are limited empirical studies available to suggest appropriate VMT reduction caps for strategies implemented in rural areas. </a:t>
            </a:r>
            <a:r>
              <a:rPr lang="en-US" dirty="0" smtClean="0"/>
              <a:t>There also tend to </a:t>
            </a:r>
            <a:r>
              <a:rPr lang="en-US" dirty="0" smtClean="0"/>
              <a:t>be less </a:t>
            </a:r>
            <a:r>
              <a:rPr lang="en-US" dirty="0" smtClean="0"/>
              <a:t>applicable VMT mitigation measures.</a:t>
            </a:r>
            <a:endParaRPr lang="en-US" b="1" dirty="0"/>
          </a:p>
          <a:p>
            <a:endParaRPr lang="en-US" b="1" dirty="0" smtClean="0"/>
          </a:p>
          <a:p>
            <a:endParaRPr lang="en-US" b="1" dirty="0"/>
          </a:p>
          <a:p>
            <a:endParaRPr lang="en-US" b="1" dirty="0" smtClean="0"/>
          </a:p>
        </p:txBody>
      </p:sp>
      <p:pic>
        <p:nvPicPr>
          <p:cNvPr id="4" name="Picture 3"/>
          <p:cNvPicPr>
            <a:picLocks noChangeAspect="1"/>
          </p:cNvPicPr>
          <p:nvPr/>
        </p:nvPicPr>
        <p:blipFill>
          <a:blip r:embed="rId3"/>
          <a:stretch>
            <a:fillRect/>
          </a:stretch>
        </p:blipFill>
        <p:spPr>
          <a:xfrm>
            <a:off x="9637776" y="2889903"/>
            <a:ext cx="2334768" cy="1553682"/>
          </a:xfrm>
          <a:prstGeom prst="rect">
            <a:avLst/>
          </a:prstGeom>
        </p:spPr>
      </p:pic>
      <p:pic>
        <p:nvPicPr>
          <p:cNvPr id="5" name="Picture 4"/>
          <p:cNvPicPr>
            <a:picLocks noChangeAspect="1"/>
          </p:cNvPicPr>
          <p:nvPr/>
        </p:nvPicPr>
        <p:blipFill rotWithShape="1">
          <a:blip r:embed="rId4"/>
          <a:srcRect l="17851" r="6629"/>
          <a:stretch/>
        </p:blipFill>
        <p:spPr>
          <a:xfrm>
            <a:off x="9637776" y="932688"/>
            <a:ext cx="2304288" cy="1708688"/>
          </a:xfrm>
          <a:prstGeom prst="rect">
            <a:avLst/>
          </a:prstGeom>
        </p:spPr>
      </p:pic>
      <p:pic>
        <p:nvPicPr>
          <p:cNvPr id="6" name="Picture 5"/>
          <p:cNvPicPr>
            <a:picLocks noChangeAspect="1"/>
          </p:cNvPicPr>
          <p:nvPr/>
        </p:nvPicPr>
        <p:blipFill>
          <a:blip r:embed="rId5"/>
          <a:stretch>
            <a:fillRect/>
          </a:stretch>
        </p:blipFill>
        <p:spPr>
          <a:xfrm>
            <a:off x="9637776" y="4692112"/>
            <a:ext cx="2350338" cy="1524771"/>
          </a:xfrm>
          <a:prstGeom prst="rect">
            <a:avLst/>
          </a:prstGeom>
        </p:spPr>
      </p:pic>
    </p:spTree>
    <p:extLst>
      <p:ext uri="{BB962C8B-B14F-4D97-AF65-F5344CB8AC3E}">
        <p14:creationId xmlns:p14="http://schemas.microsoft.com/office/powerpoint/2010/main" val="35603440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62128"/>
            <a:ext cx="8596668" cy="725424"/>
          </a:xfrm>
        </p:spPr>
        <p:txBody>
          <a:bodyPr/>
          <a:lstStyle/>
          <a:p>
            <a:pPr algn="ctr"/>
            <a:r>
              <a:rPr lang="en-US" dirty="0">
                <a:solidFill>
                  <a:srgbClr val="0070C0"/>
                </a:solidFill>
              </a:rPr>
              <a:t>Potential Challenges </a:t>
            </a:r>
            <a:r>
              <a:rPr lang="en-US" dirty="0" smtClean="0">
                <a:solidFill>
                  <a:srgbClr val="0070C0"/>
                </a:solidFill>
              </a:rPr>
              <a:t>cont.</a:t>
            </a:r>
            <a:endParaRPr lang="en-US" dirty="0"/>
          </a:p>
        </p:txBody>
      </p:sp>
      <p:sp>
        <p:nvSpPr>
          <p:cNvPr id="3" name="Content Placeholder 2"/>
          <p:cNvSpPr>
            <a:spLocks noGrp="1"/>
          </p:cNvSpPr>
          <p:nvPr>
            <p:ph idx="1"/>
          </p:nvPr>
        </p:nvSpPr>
        <p:spPr>
          <a:xfrm>
            <a:off x="677334" y="1133857"/>
            <a:ext cx="8596668" cy="4907506"/>
          </a:xfrm>
        </p:spPr>
        <p:txBody>
          <a:bodyPr/>
          <a:lstStyle/>
          <a:p>
            <a:r>
              <a:rPr lang="en-US" b="1" dirty="0"/>
              <a:t>Need for Education and Outreach. </a:t>
            </a:r>
            <a:r>
              <a:rPr lang="en-US" dirty="0" smtClean="0"/>
              <a:t>  </a:t>
            </a:r>
            <a:r>
              <a:rPr lang="en-US" dirty="0"/>
              <a:t>Workshops could be </a:t>
            </a:r>
            <a:r>
              <a:rPr lang="en-US" dirty="0" smtClean="0"/>
              <a:t>facilitated </a:t>
            </a:r>
            <a:r>
              <a:rPr lang="en-US" dirty="0"/>
              <a:t>by </a:t>
            </a:r>
            <a:r>
              <a:rPr lang="en-US" dirty="0" smtClean="0"/>
              <a:t>agencies or groups such as, Caltrans</a:t>
            </a:r>
            <a:r>
              <a:rPr lang="en-US" dirty="0"/>
              <a:t>, California State Association of Counties, California League of Cities, and groups such as the Rural Counties Task Force</a:t>
            </a:r>
            <a:r>
              <a:rPr lang="en-US" dirty="0" smtClean="0"/>
              <a:t>.  </a:t>
            </a:r>
            <a:endParaRPr lang="en-US" dirty="0"/>
          </a:p>
          <a:p>
            <a:pPr marL="0" indent="0">
              <a:buNone/>
            </a:pPr>
            <a:endParaRPr lang="en-US" dirty="0"/>
          </a:p>
          <a:p>
            <a:r>
              <a:rPr lang="en-US" b="1" dirty="0"/>
              <a:t>Two Year Opt In Period. </a:t>
            </a:r>
            <a:r>
              <a:rPr lang="en-US" b="1" dirty="0" smtClean="0"/>
              <a:t>I</a:t>
            </a:r>
            <a:r>
              <a:rPr lang="en-US" dirty="0" smtClean="0"/>
              <a:t>t </a:t>
            </a:r>
            <a:r>
              <a:rPr lang="en-US" dirty="0"/>
              <a:t>still may be challenging for some of the smaller </a:t>
            </a:r>
            <a:r>
              <a:rPr lang="en-US" dirty="0" smtClean="0"/>
              <a:t>regions to conduct the studies and implement VMT thresholds in this time frame.</a:t>
            </a:r>
            <a:endParaRPr lang="en-US" b="1" dirty="0"/>
          </a:p>
          <a:p>
            <a:endParaRPr lang="en-US" dirty="0"/>
          </a:p>
        </p:txBody>
      </p:sp>
      <p:pic>
        <p:nvPicPr>
          <p:cNvPr id="5" name="Picture 4"/>
          <p:cNvPicPr>
            <a:picLocks noChangeAspect="1"/>
          </p:cNvPicPr>
          <p:nvPr/>
        </p:nvPicPr>
        <p:blipFill>
          <a:blip r:embed="rId3"/>
          <a:stretch>
            <a:fillRect/>
          </a:stretch>
        </p:blipFill>
        <p:spPr>
          <a:xfrm>
            <a:off x="3346704" y="4066413"/>
            <a:ext cx="3532251" cy="1755018"/>
          </a:xfrm>
          <a:prstGeom prst="rect">
            <a:avLst/>
          </a:prstGeom>
        </p:spPr>
      </p:pic>
    </p:spTree>
    <p:extLst>
      <p:ext uri="{BB962C8B-B14F-4D97-AF65-F5344CB8AC3E}">
        <p14:creationId xmlns:p14="http://schemas.microsoft.com/office/powerpoint/2010/main" val="7326469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43899"/>
            <a:ext cx="8596668" cy="549499"/>
          </a:xfrm>
        </p:spPr>
        <p:txBody>
          <a:bodyPr>
            <a:normAutofit fontScale="90000"/>
          </a:bodyPr>
          <a:lstStyle/>
          <a:p>
            <a:pPr algn="ctr"/>
            <a:r>
              <a:rPr lang="en-US" dirty="0" smtClean="0">
                <a:solidFill>
                  <a:srgbClr val="0070C0"/>
                </a:solidFill>
              </a:rPr>
              <a:t>Implementation 30,000’ Level View</a:t>
            </a:r>
            <a:endParaRPr lang="en-US" dirty="0">
              <a:solidFill>
                <a:srgbClr val="0070C0"/>
              </a:solidFill>
            </a:endParaRPr>
          </a:p>
        </p:txBody>
      </p:sp>
      <p:sp>
        <p:nvSpPr>
          <p:cNvPr id="3" name="Content Placeholder 2"/>
          <p:cNvSpPr>
            <a:spLocks noGrp="1"/>
          </p:cNvSpPr>
          <p:nvPr>
            <p:ph idx="1"/>
          </p:nvPr>
        </p:nvSpPr>
        <p:spPr>
          <a:xfrm>
            <a:off x="475488" y="1024128"/>
            <a:ext cx="9308592" cy="5650992"/>
          </a:xfrm>
        </p:spPr>
        <p:txBody>
          <a:bodyPr>
            <a:normAutofit fontScale="92500" lnSpcReduction="20000"/>
          </a:bodyPr>
          <a:lstStyle/>
          <a:p>
            <a:pPr lvl="0"/>
            <a:r>
              <a:rPr lang="en-US" b="1" dirty="0" smtClean="0"/>
              <a:t>Key steps to for agencies to consider for implementation of SB 743:</a:t>
            </a:r>
          </a:p>
          <a:p>
            <a:pPr lvl="0"/>
            <a:endParaRPr lang="en-US" b="1" dirty="0"/>
          </a:p>
          <a:p>
            <a:pPr lvl="0"/>
            <a:r>
              <a:rPr lang="en-US" dirty="0"/>
              <a:t>1.  Establishing baseline </a:t>
            </a:r>
            <a:r>
              <a:rPr lang="en-US" dirty="0" smtClean="0"/>
              <a:t>average VMT </a:t>
            </a:r>
            <a:r>
              <a:rPr lang="en-US" dirty="0"/>
              <a:t>levels (based on observed data or travel forecasting </a:t>
            </a:r>
            <a:r>
              <a:rPr lang="en-US" dirty="0" smtClean="0"/>
              <a:t>models, CA household travel survey data, or Caltrans Statewide Traffic Model) </a:t>
            </a:r>
            <a:endParaRPr lang="en-US" dirty="0"/>
          </a:p>
          <a:p>
            <a:pPr lvl="0"/>
            <a:endParaRPr lang="en-US" dirty="0" smtClean="0"/>
          </a:p>
          <a:p>
            <a:pPr lvl="0"/>
            <a:r>
              <a:rPr lang="en-US" dirty="0" smtClean="0"/>
              <a:t>2. Consideration of the feasible mitigation measures for </a:t>
            </a:r>
            <a:r>
              <a:rPr lang="en-US" dirty="0" smtClean="0"/>
              <a:t>the </a:t>
            </a:r>
            <a:r>
              <a:rPr lang="en-US" dirty="0" smtClean="0"/>
              <a:t>region and determine the amount of VMT reductions that can realistically be achieved by a </a:t>
            </a:r>
            <a:r>
              <a:rPr lang="en-US" dirty="0" smtClean="0"/>
              <a:t>project</a:t>
            </a:r>
          </a:p>
          <a:p>
            <a:pPr marL="0" lvl="0" indent="0">
              <a:buNone/>
            </a:pPr>
            <a:endParaRPr lang="en-US" dirty="0" smtClean="0"/>
          </a:p>
          <a:p>
            <a:pPr lvl="0"/>
            <a:r>
              <a:rPr lang="en-US" dirty="0" smtClean="0"/>
              <a:t>3. Determine which VMT analysis method to utilize for establishing thresholds (per capita, per employee, per service population, or other) </a:t>
            </a:r>
          </a:p>
          <a:p>
            <a:pPr marL="0" lvl="0" indent="0">
              <a:buNone/>
            </a:pPr>
            <a:endParaRPr lang="en-US" dirty="0" smtClean="0"/>
          </a:p>
          <a:p>
            <a:pPr lvl="0"/>
            <a:r>
              <a:rPr lang="en-US" dirty="0" smtClean="0"/>
              <a:t>4. </a:t>
            </a:r>
            <a:r>
              <a:rPr lang="en-US" dirty="0"/>
              <a:t>Setting </a:t>
            </a:r>
            <a:r>
              <a:rPr lang="en-US" dirty="0" smtClean="0"/>
              <a:t>appropriate </a:t>
            </a:r>
            <a:r>
              <a:rPr lang="en-US" dirty="0" smtClean="0"/>
              <a:t>VMT </a:t>
            </a:r>
            <a:r>
              <a:rPr lang="en-US" dirty="0"/>
              <a:t>thresholds for </a:t>
            </a:r>
            <a:r>
              <a:rPr lang="en-US" dirty="0" smtClean="0"/>
              <a:t>projects. It would also be beneficial to  </a:t>
            </a:r>
            <a:r>
              <a:rPr lang="en-US" dirty="0" smtClean="0"/>
              <a:t>develop </a:t>
            </a:r>
            <a:r>
              <a:rPr lang="en-US" dirty="0" smtClean="0"/>
              <a:t>screening maps to help identify projects that will not need a detailed VMT </a:t>
            </a:r>
            <a:r>
              <a:rPr lang="en-US" dirty="0" smtClean="0"/>
              <a:t>analysis</a:t>
            </a:r>
          </a:p>
          <a:p>
            <a:pPr marL="0" lvl="0" indent="0">
              <a:buNone/>
            </a:pPr>
            <a:endParaRPr lang="en-US" dirty="0"/>
          </a:p>
          <a:p>
            <a:pPr lvl="0"/>
            <a:r>
              <a:rPr lang="en-US" dirty="0" smtClean="0"/>
              <a:t>5. Defining </a:t>
            </a:r>
            <a:r>
              <a:rPr lang="en-US" dirty="0" smtClean="0"/>
              <a:t>the methodology for how a  </a:t>
            </a:r>
            <a:r>
              <a:rPr lang="en-US" dirty="0"/>
              <a:t>projects VMT </a:t>
            </a:r>
            <a:r>
              <a:rPr lang="en-US" dirty="0" smtClean="0"/>
              <a:t>generation will be estimated</a:t>
            </a:r>
            <a:endParaRPr lang="en-US" dirty="0" smtClean="0"/>
          </a:p>
          <a:p>
            <a:pPr marL="0" lvl="0" indent="0">
              <a:buNone/>
            </a:pPr>
            <a:endParaRPr lang="en-US" dirty="0"/>
          </a:p>
          <a:p>
            <a:pPr lvl="0"/>
            <a:r>
              <a:rPr lang="en-US" dirty="0" smtClean="0"/>
              <a:t>6.  Thresholds </a:t>
            </a:r>
            <a:r>
              <a:rPr lang="en-US" dirty="0" smtClean="0"/>
              <a:t>should be supported by substantial evidence and consider the objectives of SB 743: reduce GHGs, encourage infill development, and promote active transportation</a:t>
            </a:r>
            <a:endParaRPr lang="en-US" dirty="0"/>
          </a:p>
          <a:p>
            <a:endParaRPr lang="en-US" dirty="0"/>
          </a:p>
        </p:txBody>
      </p:sp>
      <p:pic>
        <p:nvPicPr>
          <p:cNvPr id="4" name="Picture 3"/>
          <p:cNvPicPr>
            <a:picLocks noChangeAspect="1"/>
          </p:cNvPicPr>
          <p:nvPr/>
        </p:nvPicPr>
        <p:blipFill>
          <a:blip r:embed="rId3"/>
          <a:stretch>
            <a:fillRect/>
          </a:stretch>
        </p:blipFill>
        <p:spPr>
          <a:xfrm>
            <a:off x="9948672" y="402878"/>
            <a:ext cx="2243328" cy="1688992"/>
          </a:xfrm>
          <a:prstGeom prst="rect">
            <a:avLst/>
          </a:prstGeom>
        </p:spPr>
      </p:pic>
    </p:spTree>
    <p:extLst>
      <p:ext uri="{BB962C8B-B14F-4D97-AF65-F5344CB8AC3E}">
        <p14:creationId xmlns:p14="http://schemas.microsoft.com/office/powerpoint/2010/main" val="39924380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 y="225552"/>
            <a:ext cx="10277178" cy="1109472"/>
          </a:xfrm>
        </p:spPr>
        <p:txBody>
          <a:bodyPr>
            <a:normAutofit fontScale="90000"/>
          </a:bodyPr>
          <a:lstStyle/>
          <a:p>
            <a:pPr algn="ctr"/>
            <a:r>
              <a:rPr lang="en-US" dirty="0" smtClean="0">
                <a:solidFill>
                  <a:srgbClr val="0070C0"/>
                </a:solidFill>
              </a:rPr>
              <a:t>Ground Level Considerations as Part of Establishment of VMT Thresholds – What is the Right Metric?</a:t>
            </a:r>
            <a:endParaRPr lang="en-US" dirty="0">
              <a:solidFill>
                <a:srgbClr val="0070C0"/>
              </a:solidFill>
            </a:endParaRPr>
          </a:p>
        </p:txBody>
      </p:sp>
      <p:sp>
        <p:nvSpPr>
          <p:cNvPr id="8" name="Content Placeholder 7"/>
          <p:cNvSpPr>
            <a:spLocks noGrp="1"/>
          </p:cNvSpPr>
          <p:nvPr>
            <p:ph idx="1"/>
          </p:nvPr>
        </p:nvSpPr>
        <p:spPr>
          <a:xfrm>
            <a:off x="420624" y="1335024"/>
            <a:ext cx="7351776" cy="5120640"/>
          </a:xfrm>
        </p:spPr>
        <p:txBody>
          <a:bodyPr>
            <a:normAutofit lnSpcReduction="10000"/>
          </a:bodyPr>
          <a:lstStyle/>
          <a:p>
            <a:pPr marL="0" indent="0">
              <a:buNone/>
            </a:pPr>
            <a:endParaRPr lang="en-US" dirty="0" smtClean="0"/>
          </a:p>
          <a:p>
            <a:r>
              <a:rPr lang="en-US" dirty="0"/>
              <a:t>For the VMT analysis regions will want to be able to track traffic volumes by trip purpose with their travel demand model in order to analyze </a:t>
            </a:r>
            <a:r>
              <a:rPr lang="en-US" dirty="0" smtClean="0"/>
              <a:t>different </a:t>
            </a:r>
            <a:r>
              <a:rPr lang="en-US" dirty="0"/>
              <a:t>VMT scenarios.  </a:t>
            </a:r>
            <a:endParaRPr lang="en-US" dirty="0" smtClean="0"/>
          </a:p>
          <a:p>
            <a:pPr marL="0" indent="0">
              <a:buNone/>
            </a:pPr>
            <a:endParaRPr lang="en-US" dirty="0"/>
          </a:p>
          <a:p>
            <a:r>
              <a:rPr lang="en-US" dirty="0" smtClean="0"/>
              <a:t>The modeled </a:t>
            </a:r>
            <a:r>
              <a:rPr lang="en-US" dirty="0" smtClean="0"/>
              <a:t>baseline VMT does </a:t>
            </a:r>
            <a:r>
              <a:rPr lang="en-US" dirty="0" smtClean="0"/>
              <a:t>not change, but there are several different ways to analyze VMT when considering developing a threshold for a region.</a:t>
            </a:r>
          </a:p>
          <a:p>
            <a:endParaRPr lang="en-US" dirty="0"/>
          </a:p>
          <a:p>
            <a:r>
              <a:rPr lang="en-US" dirty="0" smtClean="0"/>
              <a:t>Examples Include: VMT per capita, </a:t>
            </a:r>
            <a:r>
              <a:rPr lang="en-US" dirty="0"/>
              <a:t>residential VMT per </a:t>
            </a:r>
            <a:r>
              <a:rPr lang="en-US" dirty="0" smtClean="0"/>
              <a:t>capita, VMT per employee, and VMT per service population (population &amp; employment).</a:t>
            </a:r>
            <a:endParaRPr lang="en-US" dirty="0">
              <a:solidFill>
                <a:srgbClr val="FF0000"/>
              </a:solidFill>
            </a:endParaRPr>
          </a:p>
          <a:p>
            <a:endParaRPr lang="en-US" dirty="0" smtClean="0">
              <a:solidFill>
                <a:srgbClr val="FF0000"/>
              </a:solidFill>
            </a:endParaRPr>
          </a:p>
          <a:p>
            <a:r>
              <a:rPr lang="en-US" dirty="0" smtClean="0"/>
              <a:t>Depending on the unique land use characteristics of different regions it is important to compare different VMT analysis methods to determine the one that most accurately reflects the VMT.</a:t>
            </a:r>
            <a:endParaRPr lang="en-US" dirty="0"/>
          </a:p>
          <a:p>
            <a:endParaRPr lang="en-US" dirty="0"/>
          </a:p>
        </p:txBody>
      </p:sp>
      <p:pic>
        <p:nvPicPr>
          <p:cNvPr id="3" name="Picture 2"/>
          <p:cNvPicPr>
            <a:picLocks noChangeAspect="1"/>
          </p:cNvPicPr>
          <p:nvPr/>
        </p:nvPicPr>
        <p:blipFill rotWithShape="1">
          <a:blip r:embed="rId3"/>
          <a:srcRect l="19031" t="30351" r="61994" b="14000"/>
          <a:stretch/>
        </p:blipFill>
        <p:spPr>
          <a:xfrm>
            <a:off x="8027753" y="1335024"/>
            <a:ext cx="3402247" cy="5317584"/>
          </a:xfrm>
          <a:prstGeom prst="rect">
            <a:avLst/>
          </a:prstGeom>
        </p:spPr>
      </p:pic>
    </p:spTree>
    <p:extLst>
      <p:ext uri="{BB962C8B-B14F-4D97-AF65-F5344CB8AC3E}">
        <p14:creationId xmlns:p14="http://schemas.microsoft.com/office/powerpoint/2010/main" val="4114794949"/>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5441</TotalTime>
  <Words>2408</Words>
  <Application>Microsoft Office PowerPoint</Application>
  <PresentationFormat>Widescreen</PresentationFormat>
  <Paragraphs>151</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Times New Roman</vt:lpstr>
      <vt:lpstr>Trebuchet MS</vt:lpstr>
      <vt:lpstr>Wingdings 3</vt:lpstr>
      <vt:lpstr>Facet</vt:lpstr>
      <vt:lpstr>SB 743 Implementation Considerations in Rural Counties</vt:lpstr>
      <vt:lpstr>In California there are 18 federally designated Metropolitan Planning Organizations (MPOs) and 26 state statutorily created Regional Transportation Planning Agencies (RTPAs) that conduct transportation planning, programming, and prepare Regional Transportation Plans.   Both MPOs and RTPAs were created in order to ensure that existing and future expenditures for transportation projects and programs were based on a continuing, cooperative, and comprehensive planning process.    </vt:lpstr>
      <vt:lpstr>Urban and Rural Differences</vt:lpstr>
      <vt:lpstr>Urban and Rural Differences </vt:lpstr>
      <vt:lpstr>Implementation of SB 743 in Rural California </vt:lpstr>
      <vt:lpstr>Potential Challenges in Rural California</vt:lpstr>
      <vt:lpstr>Potential Challenges cont.</vt:lpstr>
      <vt:lpstr>Implementation 30,000’ Level View</vt:lpstr>
      <vt:lpstr>Ground Level Considerations as Part of Establishment of VMT Thresholds – What is the Right Metric?</vt:lpstr>
      <vt:lpstr>Appropriate Level Detail to Understand VMT Characteristics</vt:lpstr>
      <vt:lpstr>The “VMT” is in the Details</vt:lpstr>
      <vt:lpstr>“VMT Project Effect” Considerations</vt:lpstr>
      <vt:lpstr>Consideration of Sub-Regional VMT Thresholds</vt:lpstr>
      <vt:lpstr>PowerPoint Presentation</vt:lpstr>
      <vt:lpstr>Goals and Desired Outcomes of NCTC’s FY 17/18 Coordinated VMT Threshold Planning Effort</vt:lpstr>
      <vt:lpstr>SB 743 Requires Consideration of Induced Demand  in Relation to Transportation Improvements</vt:lpstr>
      <vt:lpstr>Induced Demand in Rural Areas </vt:lpstr>
      <vt:lpstr>Benefits of SB 743 Implementation in Rural California</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 743 Implementation Considerations in Rural Areas</dc:title>
  <dc:creator>Mike</dc:creator>
  <cp:lastModifiedBy>Mike</cp:lastModifiedBy>
  <cp:revision>201</cp:revision>
  <cp:lastPrinted>2017-08-01T16:54:53Z</cp:lastPrinted>
  <dcterms:created xsi:type="dcterms:W3CDTF">2016-10-17T22:28:57Z</dcterms:created>
  <dcterms:modified xsi:type="dcterms:W3CDTF">2017-08-01T20:40:43Z</dcterms:modified>
</cp:coreProperties>
</file>