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9" r:id="rId4"/>
    <p:sldId id="258" r:id="rId5"/>
    <p:sldId id="260" r:id="rId6"/>
    <p:sldId id="261" r:id="rId7"/>
    <p:sldId id="273" r:id="rId8"/>
    <p:sldId id="266" r:id="rId9"/>
    <p:sldId id="263" r:id="rId10"/>
    <p:sldId id="264" r:id="rId11"/>
    <p:sldId id="267" r:id="rId12"/>
    <p:sldId id="271" r:id="rId13"/>
    <p:sldId id="269" r:id="rId14"/>
    <p:sldId id="268"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0A2"/>
    <a:srgbClr val="59A3A0"/>
    <a:srgbClr val="80A2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4" y="-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July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July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July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July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July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July 13,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July 13,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July 13,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July 13,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July 13,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July 13,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365760"/>
          </a:xfrm>
          <a:prstGeom prst="rect">
            <a:avLst/>
          </a:prstGeom>
          <a:solidFill>
            <a:srgbClr val="55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July 13,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CBIA </a:t>
            </a:r>
            <a:r>
              <a:rPr lang="en-US" cap="none" dirty="0" smtClean="0"/>
              <a:t>vs</a:t>
            </a:r>
            <a:r>
              <a:rPr lang="en-US" dirty="0" smtClean="0"/>
              <a:t>. BAAQMD</a:t>
            </a:r>
            <a:endParaRPr lang="en-US" dirty="0"/>
          </a:p>
        </p:txBody>
      </p:sp>
      <p:sp>
        <p:nvSpPr>
          <p:cNvPr id="3" name="Subtitle 2"/>
          <p:cNvSpPr>
            <a:spLocks noGrp="1"/>
          </p:cNvSpPr>
          <p:nvPr>
            <p:ph type="subTitle" idx="1"/>
          </p:nvPr>
        </p:nvSpPr>
        <p:spPr>
          <a:xfrm>
            <a:off x="685799" y="3505200"/>
            <a:ext cx="7500487" cy="650327"/>
          </a:xfrm>
        </p:spPr>
        <p:txBody>
          <a:bodyPr/>
          <a:lstStyle/>
          <a:p>
            <a:r>
              <a:rPr lang="en-US" dirty="0" smtClean="0"/>
              <a:t>Bridging The Gap Between Holding And Practice</a:t>
            </a:r>
            <a:endParaRPr lang="en-US" dirty="0"/>
          </a:p>
        </p:txBody>
      </p:sp>
    </p:spTree>
    <p:extLst>
      <p:ext uri="{BB962C8B-B14F-4D97-AF65-F5344CB8AC3E}">
        <p14:creationId xmlns:p14="http://schemas.microsoft.com/office/powerpoint/2010/main" val="399710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a:t>
            </a:r>
            <a:endParaRPr lang="en-US" dirty="0"/>
          </a:p>
        </p:txBody>
      </p:sp>
      <p:sp>
        <p:nvSpPr>
          <p:cNvPr id="3" name="Content Placeholder 2"/>
          <p:cNvSpPr>
            <a:spLocks noGrp="1"/>
          </p:cNvSpPr>
          <p:nvPr>
            <p:ph idx="1"/>
          </p:nvPr>
        </p:nvSpPr>
        <p:spPr/>
        <p:txBody>
          <a:bodyPr/>
          <a:lstStyle/>
          <a:p>
            <a:r>
              <a:rPr lang="en-US" dirty="0" smtClean="0"/>
              <a:t>Section </a:t>
            </a:r>
            <a:r>
              <a:rPr lang="en-US" dirty="0"/>
              <a:t>15126.2(a</a:t>
            </a:r>
            <a:r>
              <a:rPr lang="en-US" dirty="0" smtClean="0"/>
              <a:t>) also states:  </a:t>
            </a:r>
            <a:r>
              <a:rPr lang="en-US" dirty="0"/>
              <a:t>“[A]n EIR on a subdivision astride an active fault line should identify as a significant effect the seismic hazard to future occupants of the subdivision.  The subdivision would have the effect of attracting people to the location and exposing them to the hazards found there.” </a:t>
            </a:r>
            <a:r>
              <a:rPr lang="en-US" dirty="0" smtClean="0"/>
              <a:t/>
            </a:r>
            <a:br>
              <a:rPr lang="en-US" dirty="0" smtClean="0"/>
            </a:br>
            <a:r>
              <a:rPr lang="en-US" dirty="0" smtClean="0"/>
              <a:t> </a:t>
            </a:r>
            <a:endParaRPr lang="en-US" dirty="0"/>
          </a:p>
          <a:p>
            <a:r>
              <a:rPr lang="en-US" dirty="0" smtClean="0"/>
              <a:t>Valid or not?</a:t>
            </a:r>
          </a:p>
        </p:txBody>
      </p:sp>
    </p:spTree>
    <p:extLst>
      <p:ext uri="{BB962C8B-B14F-4D97-AF65-F5344CB8AC3E}">
        <p14:creationId xmlns:p14="http://schemas.microsoft.com/office/powerpoint/2010/main" val="55947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of “Environment”</a:t>
            </a:r>
            <a:endParaRPr lang="en-US" dirty="0"/>
          </a:p>
        </p:txBody>
      </p:sp>
      <p:sp>
        <p:nvSpPr>
          <p:cNvPr id="3" name="Content Placeholder 2"/>
          <p:cNvSpPr>
            <a:spLocks noGrp="1"/>
          </p:cNvSpPr>
          <p:nvPr>
            <p:ph idx="1"/>
          </p:nvPr>
        </p:nvSpPr>
        <p:spPr/>
        <p:txBody>
          <a:bodyPr/>
          <a:lstStyle/>
          <a:p>
            <a:r>
              <a:rPr lang="en-US" dirty="0" smtClean="0"/>
              <a:t>Do you think </a:t>
            </a:r>
            <a:r>
              <a:rPr lang="en-US" i="1" dirty="0" smtClean="0"/>
              <a:t>CBIA vs. BAAQMD </a:t>
            </a:r>
            <a:r>
              <a:rPr lang="en-US" dirty="0" smtClean="0"/>
              <a:t>changed CEQA’s definition of “environment”?  If so, have you changed your analysis in CEQA documents?</a:t>
            </a:r>
            <a:endParaRPr lang="en-US" dirty="0"/>
          </a:p>
        </p:txBody>
      </p:sp>
      <p:pic>
        <p:nvPicPr>
          <p:cNvPr id="4" name="Picture 3" descr="yourstory_power_plants_environment.jpg"/>
          <p:cNvPicPr>
            <a:picLocks noChangeAspect="1"/>
          </p:cNvPicPr>
          <p:nvPr/>
        </p:nvPicPr>
        <p:blipFill rotWithShape="1">
          <a:blip r:embed="rId2" cstate="print">
            <a:extLst>
              <a:ext uri="{28A0092B-C50C-407E-A947-70E740481C1C}">
                <a14:useLocalDpi xmlns:a14="http://schemas.microsoft.com/office/drawing/2010/main" val="0"/>
              </a:ext>
            </a:extLst>
          </a:blip>
          <a:srcRect t="31085" b="2981"/>
          <a:stretch/>
        </p:blipFill>
        <p:spPr>
          <a:xfrm>
            <a:off x="0" y="3843493"/>
            <a:ext cx="9144000" cy="3014507"/>
          </a:xfrm>
          <a:prstGeom prst="rect">
            <a:avLst/>
          </a:prstGeom>
        </p:spPr>
      </p:pic>
    </p:spTree>
    <p:extLst>
      <p:ext uri="{BB962C8B-B14F-4D97-AF65-F5344CB8AC3E}">
        <p14:creationId xmlns:p14="http://schemas.microsoft.com/office/powerpoint/2010/main" val="272442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Existing Hazards</a:t>
            </a:r>
            <a:endParaRPr lang="en-US"/>
          </a:p>
        </p:txBody>
      </p:sp>
      <p:sp>
        <p:nvSpPr>
          <p:cNvPr id="3" name="Content Placeholder 2"/>
          <p:cNvSpPr>
            <a:spLocks noGrp="1"/>
          </p:cNvSpPr>
          <p:nvPr>
            <p:ph idx="1"/>
          </p:nvPr>
        </p:nvSpPr>
        <p:spPr/>
        <p:txBody>
          <a:bodyPr/>
          <a:lstStyle/>
          <a:p>
            <a:r>
              <a:rPr lang="en-US" dirty="0" smtClean="0"/>
              <a:t>Do you feel that topics on future project inhabitants’ exposure to existing hazards (floods, earthquakes, etc.) can be omitted from CEQA documents?</a:t>
            </a:r>
            <a:endParaRPr lang="en-US" dirty="0"/>
          </a:p>
        </p:txBody>
      </p:sp>
      <p:pic>
        <p:nvPicPr>
          <p:cNvPr id="4" name="Picture 3" descr="FloodsBefore.jpg"/>
          <p:cNvPicPr>
            <a:picLocks noChangeAspect="1"/>
          </p:cNvPicPr>
          <p:nvPr/>
        </p:nvPicPr>
        <p:blipFill rotWithShape="1">
          <a:blip r:embed="rId2">
            <a:extLst>
              <a:ext uri="{28A0092B-C50C-407E-A947-70E740481C1C}">
                <a14:useLocalDpi xmlns:a14="http://schemas.microsoft.com/office/drawing/2010/main" val="0"/>
              </a:ext>
            </a:extLst>
          </a:blip>
          <a:srcRect t="19995" b="3577"/>
          <a:stretch/>
        </p:blipFill>
        <p:spPr>
          <a:xfrm>
            <a:off x="1" y="3946116"/>
            <a:ext cx="9144000" cy="2911884"/>
          </a:xfrm>
          <a:prstGeom prst="rect">
            <a:avLst/>
          </a:prstGeom>
        </p:spPr>
      </p:pic>
    </p:spTree>
    <p:extLst>
      <p:ext uri="{BB962C8B-B14F-4D97-AF65-F5344CB8AC3E}">
        <p14:creationId xmlns:p14="http://schemas.microsoft.com/office/powerpoint/2010/main" val="118920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Phased Projects</a:t>
            </a:r>
            <a:endParaRPr lang="en-US" dirty="0"/>
          </a:p>
        </p:txBody>
      </p:sp>
      <p:sp>
        <p:nvSpPr>
          <p:cNvPr id="3" name="Content Placeholder 2"/>
          <p:cNvSpPr>
            <a:spLocks noGrp="1"/>
          </p:cNvSpPr>
          <p:nvPr>
            <p:ph idx="1"/>
          </p:nvPr>
        </p:nvSpPr>
        <p:spPr/>
        <p:txBody>
          <a:bodyPr/>
          <a:lstStyle/>
          <a:p>
            <a:r>
              <a:rPr lang="en-US" dirty="0" smtClean="0"/>
              <a:t>How do you analyze phased projects?  For example, are residents of the first phase part of the “environment” or part of the “project” for the analysis?</a:t>
            </a:r>
            <a:endParaRPr lang="en-US" dirty="0"/>
          </a:p>
        </p:txBody>
      </p:sp>
      <p:pic>
        <p:nvPicPr>
          <p:cNvPr id="4" name="Picture 3" descr="phased pl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058208"/>
            <a:ext cx="5259294" cy="3799792"/>
          </a:xfrm>
          <a:prstGeom prst="rect">
            <a:avLst/>
          </a:prstGeom>
        </p:spPr>
      </p:pic>
    </p:spTree>
    <p:extLst>
      <p:ext uri="{BB962C8B-B14F-4D97-AF65-F5344CB8AC3E}">
        <p14:creationId xmlns:p14="http://schemas.microsoft.com/office/powerpoint/2010/main" val="399493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Exacerbate</a:t>
            </a:r>
            <a:endParaRPr lang="en-US" dirty="0"/>
          </a:p>
        </p:txBody>
      </p:sp>
      <p:sp>
        <p:nvSpPr>
          <p:cNvPr id="3" name="Content Placeholder 2"/>
          <p:cNvSpPr>
            <a:spLocks noGrp="1"/>
          </p:cNvSpPr>
          <p:nvPr>
            <p:ph idx="1"/>
          </p:nvPr>
        </p:nvSpPr>
        <p:spPr>
          <a:xfrm>
            <a:off x="457200" y="1510554"/>
            <a:ext cx="8229600" cy="1696515"/>
          </a:xfrm>
        </p:spPr>
        <p:txBody>
          <a:bodyPr/>
          <a:lstStyle/>
          <a:p>
            <a:r>
              <a:rPr lang="en-US" dirty="0" smtClean="0"/>
              <a:t>Using a specific example, discuss how you interpret “risks exacerbating” an existing hazard or condition and how analysis of exacerbation of existing hazards differs from a cumulative impact analysis.</a:t>
            </a:r>
            <a:endParaRPr lang="en-US" dirty="0"/>
          </a:p>
        </p:txBody>
      </p:sp>
      <p:pic>
        <p:nvPicPr>
          <p:cNvPr id="4" name="Picture 3" descr="exacerb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70" y="3296715"/>
            <a:ext cx="4748380" cy="3561285"/>
          </a:xfrm>
          <a:prstGeom prst="rect">
            <a:avLst/>
          </a:prstGeom>
        </p:spPr>
      </p:pic>
    </p:spTree>
    <p:extLst>
      <p:ext uri="{BB962C8B-B14F-4D97-AF65-F5344CB8AC3E}">
        <p14:creationId xmlns:p14="http://schemas.microsoft.com/office/powerpoint/2010/main" val="218969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for Planning Documents</a:t>
            </a:r>
            <a:endParaRPr lang="en-US" dirty="0"/>
          </a:p>
        </p:txBody>
      </p:sp>
      <p:sp>
        <p:nvSpPr>
          <p:cNvPr id="3" name="Content Placeholder 2"/>
          <p:cNvSpPr>
            <a:spLocks noGrp="1"/>
          </p:cNvSpPr>
          <p:nvPr>
            <p:ph idx="1"/>
          </p:nvPr>
        </p:nvSpPr>
        <p:spPr/>
        <p:txBody>
          <a:bodyPr/>
          <a:lstStyle/>
          <a:p>
            <a:r>
              <a:rPr lang="en-US" dirty="0" smtClean="0"/>
              <a:t>Have you changed how you advise agency clients during updates to planning documents such as General Plans, Climate Action Plans, etc.?</a:t>
            </a:r>
            <a:endParaRPr lang="en-US" dirty="0"/>
          </a:p>
        </p:txBody>
      </p:sp>
      <p:pic>
        <p:nvPicPr>
          <p:cNvPr id="4" name="Picture 3" descr="General Plan.jpeg"/>
          <p:cNvPicPr>
            <a:picLocks noChangeAspect="1"/>
          </p:cNvPicPr>
          <p:nvPr/>
        </p:nvPicPr>
        <p:blipFill rotWithShape="1">
          <a:blip r:embed="rId2">
            <a:alphaModFix amt="93000"/>
            <a:extLst>
              <a:ext uri="{BEBA8EAE-BF5A-486C-A8C5-ECC9F3942E4B}">
                <a14:imgProps xmlns:a14="http://schemas.microsoft.com/office/drawing/2010/main">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t="27680"/>
          <a:stretch/>
        </p:blipFill>
        <p:spPr>
          <a:xfrm>
            <a:off x="0" y="3799770"/>
            <a:ext cx="9144000" cy="3058230"/>
          </a:xfrm>
          <a:prstGeom prst="rect">
            <a:avLst/>
          </a:prstGeom>
        </p:spPr>
      </p:pic>
    </p:spTree>
    <p:extLst>
      <p:ext uri="{BB962C8B-B14F-4D97-AF65-F5344CB8AC3E}">
        <p14:creationId xmlns:p14="http://schemas.microsoft.com/office/powerpoint/2010/main" val="286174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Questions</a:t>
            </a:r>
            <a:endParaRPr lang="en-US" dirty="0"/>
          </a:p>
        </p:txBody>
      </p:sp>
      <p:pic>
        <p:nvPicPr>
          <p:cNvPr id="4" name="Content Placeholder 3" descr="image-questions.jpg"/>
          <p:cNvPicPr>
            <a:picLocks noGrp="1" noChangeAspect="1"/>
          </p:cNvPicPr>
          <p:nvPr>
            <p:ph idx="1"/>
          </p:nvPr>
        </p:nvPicPr>
        <p:blipFill>
          <a:blip r:embed="rId2">
            <a:extLst>
              <a:ext uri="{28A0092B-C50C-407E-A947-70E740481C1C}">
                <a14:useLocalDpi xmlns:a14="http://schemas.microsoft.com/office/drawing/2010/main" val="0"/>
              </a:ext>
            </a:extLst>
          </a:blip>
          <a:srcRect t="5511" b="5511"/>
          <a:stretch>
            <a:fillRect/>
          </a:stretch>
        </p:blipFill>
        <p:spPr/>
      </p:pic>
    </p:spTree>
    <p:extLst>
      <p:ext uri="{BB962C8B-B14F-4D97-AF65-F5344CB8AC3E}">
        <p14:creationId xmlns:p14="http://schemas.microsoft.com/office/powerpoint/2010/main" val="249636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Panelists</a:t>
            </a:r>
            <a:endParaRPr lang="en-US" dirty="0"/>
          </a:p>
        </p:txBody>
      </p:sp>
      <p:sp>
        <p:nvSpPr>
          <p:cNvPr id="3" name="TextBox 2"/>
          <p:cNvSpPr txBox="1"/>
          <p:nvPr/>
        </p:nvSpPr>
        <p:spPr>
          <a:xfrm>
            <a:off x="457200" y="1698106"/>
            <a:ext cx="8060404" cy="1661993"/>
          </a:xfrm>
          <a:prstGeom prst="rect">
            <a:avLst/>
          </a:prstGeom>
          <a:noFill/>
        </p:spPr>
        <p:txBody>
          <a:bodyPr wrap="square" rtlCol="0">
            <a:spAutoFit/>
          </a:bodyPr>
          <a:lstStyle/>
          <a:p>
            <a:pPr marL="285750" indent="-285750">
              <a:spcAft>
                <a:spcPts val="1200"/>
              </a:spcAft>
              <a:buFont typeface="Arial"/>
              <a:buChar char="•"/>
            </a:pPr>
            <a:r>
              <a:rPr lang="en-US" dirty="0" smtClean="0"/>
              <a:t>Linda C. Klein, Cox, Castle &amp; Nicholson LLP</a:t>
            </a:r>
          </a:p>
          <a:p>
            <a:pPr marL="285750" indent="-285750">
              <a:spcAft>
                <a:spcPts val="1200"/>
              </a:spcAft>
              <a:buFont typeface="Arial"/>
              <a:buChar char="•"/>
            </a:pPr>
            <a:r>
              <a:rPr lang="en-US" dirty="0" smtClean="0"/>
              <a:t>Scott Gregory, </a:t>
            </a:r>
            <a:r>
              <a:rPr lang="en-US" dirty="0" err="1" smtClean="0"/>
              <a:t>Lamphier</a:t>
            </a:r>
            <a:r>
              <a:rPr lang="en-US" dirty="0" smtClean="0"/>
              <a:t> Gregory</a:t>
            </a:r>
          </a:p>
          <a:p>
            <a:pPr marL="285750" indent="-285750">
              <a:spcAft>
                <a:spcPts val="1200"/>
              </a:spcAft>
              <a:buFont typeface="Arial"/>
              <a:buChar char="•"/>
            </a:pPr>
            <a:r>
              <a:rPr lang="en-US" dirty="0" smtClean="0"/>
              <a:t>Doug </a:t>
            </a:r>
            <a:r>
              <a:rPr lang="en-US" dirty="0" err="1" smtClean="0"/>
              <a:t>Carstens</a:t>
            </a:r>
            <a:r>
              <a:rPr lang="en-US" dirty="0" smtClean="0"/>
              <a:t>, </a:t>
            </a:r>
            <a:r>
              <a:rPr lang="en-US" dirty="0" err="1" smtClean="0"/>
              <a:t>Chatten</a:t>
            </a:r>
            <a:r>
              <a:rPr lang="en-US" dirty="0" smtClean="0"/>
              <a:t>-Brown &amp; </a:t>
            </a:r>
            <a:r>
              <a:rPr lang="en-US" dirty="0" err="1" smtClean="0"/>
              <a:t>Carstens</a:t>
            </a:r>
            <a:r>
              <a:rPr lang="en-US" dirty="0" smtClean="0"/>
              <a:t> LLP</a:t>
            </a:r>
          </a:p>
          <a:p>
            <a:pPr marL="285750" indent="-285750">
              <a:spcAft>
                <a:spcPts val="1200"/>
              </a:spcAft>
              <a:buFont typeface="Arial"/>
              <a:buChar char="•"/>
            </a:pPr>
            <a:r>
              <a:rPr lang="en-US" dirty="0" smtClean="0"/>
              <a:t>Curtis E. </a:t>
            </a:r>
            <a:r>
              <a:rPr lang="en-US" dirty="0" err="1" smtClean="0"/>
              <a:t>Alling</a:t>
            </a:r>
            <a:r>
              <a:rPr lang="en-US" dirty="0" smtClean="0"/>
              <a:t>, AICP, Ascent Environmental</a:t>
            </a:r>
            <a:endParaRPr lang="en-US" dirty="0"/>
          </a:p>
        </p:txBody>
      </p:sp>
      <p:pic>
        <p:nvPicPr>
          <p:cNvPr id="4" name="Picture 3"/>
          <p:cNvPicPr>
            <a:picLocks noChangeAspect="1"/>
          </p:cNvPicPr>
          <p:nvPr/>
        </p:nvPicPr>
        <p:blipFill rotWithShape="1">
          <a:blip r:embed="rId2"/>
          <a:srcRect t="20685" b="19848"/>
          <a:stretch/>
        </p:blipFill>
        <p:spPr>
          <a:xfrm>
            <a:off x="0" y="4511024"/>
            <a:ext cx="9144000" cy="2346976"/>
          </a:xfrm>
          <a:prstGeom prst="rect">
            <a:avLst/>
          </a:prstGeom>
        </p:spPr>
      </p:pic>
    </p:spTree>
    <p:extLst>
      <p:ext uri="{BB962C8B-B14F-4D97-AF65-F5344CB8AC3E}">
        <p14:creationId xmlns:p14="http://schemas.microsoft.com/office/powerpoint/2010/main" val="423602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BAAQMD’s Action</a:t>
            </a:r>
            <a:endParaRPr lang="en-US" dirty="0"/>
          </a:p>
        </p:txBody>
      </p:sp>
      <p:sp>
        <p:nvSpPr>
          <p:cNvPr id="3" name="Content Placeholder 2"/>
          <p:cNvSpPr>
            <a:spLocks noGrp="1"/>
          </p:cNvSpPr>
          <p:nvPr>
            <p:ph idx="1"/>
          </p:nvPr>
        </p:nvSpPr>
        <p:spPr>
          <a:xfrm>
            <a:off x="457200" y="1524000"/>
            <a:ext cx="8229600" cy="1665125"/>
          </a:xfrm>
        </p:spPr>
        <p:txBody>
          <a:bodyPr>
            <a:normAutofit/>
          </a:bodyPr>
          <a:lstStyle/>
          <a:p>
            <a:r>
              <a:rPr lang="en-US" dirty="0" smtClean="0"/>
              <a:t>In 2010, </a:t>
            </a:r>
            <a:r>
              <a:rPr lang="en-US" dirty="0"/>
              <a:t>the </a:t>
            </a:r>
            <a:r>
              <a:rPr lang="en-US" dirty="0" smtClean="0"/>
              <a:t>Air District adopted new CEQA significance thresholds including TAC </a:t>
            </a:r>
            <a:r>
              <a:rPr lang="en-US" dirty="0"/>
              <a:t>“receptor thresholds” and thresholds for </a:t>
            </a:r>
            <a:r>
              <a:rPr lang="en-US" dirty="0" smtClean="0"/>
              <a:t>PM</a:t>
            </a:r>
            <a:r>
              <a:rPr lang="en-US" baseline="-25000" dirty="0" smtClean="0"/>
              <a:t>2.5</a:t>
            </a:r>
            <a:r>
              <a:rPr lang="en-US" dirty="0" smtClean="0"/>
              <a:t> </a:t>
            </a:r>
            <a:r>
              <a:rPr lang="en-US" dirty="0"/>
              <a:t>(particulate matter with a diameter of 2.5 microns or less). 	</a:t>
            </a:r>
          </a:p>
          <a:p>
            <a:endParaRPr lang="en-US" dirty="0"/>
          </a:p>
        </p:txBody>
      </p:sp>
      <p:pic>
        <p:nvPicPr>
          <p:cNvPr id="6" name="Picture 5" descr="29264525065_ea42ea1225_b.jpg"/>
          <p:cNvPicPr>
            <a:picLocks noChangeAspect="1"/>
          </p:cNvPicPr>
          <p:nvPr/>
        </p:nvPicPr>
        <p:blipFill rotWithShape="1">
          <a:blip r:embed="rId2">
            <a:extLst>
              <a:ext uri="{28A0092B-C50C-407E-A947-70E740481C1C}">
                <a14:useLocalDpi xmlns:a14="http://schemas.microsoft.com/office/drawing/2010/main" val="0"/>
              </a:ext>
            </a:extLst>
          </a:blip>
          <a:srcRect t="17597" b="21602"/>
          <a:stretch/>
        </p:blipFill>
        <p:spPr>
          <a:xfrm>
            <a:off x="0" y="3937034"/>
            <a:ext cx="9144000" cy="2920966"/>
          </a:xfrm>
          <a:prstGeom prst="rect">
            <a:avLst/>
          </a:prstGeom>
        </p:spPr>
      </p:pic>
    </p:spTree>
    <p:extLst>
      <p:ext uri="{BB962C8B-B14F-4D97-AF65-F5344CB8AC3E}">
        <p14:creationId xmlns:p14="http://schemas.microsoft.com/office/powerpoint/2010/main" val="246219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3" name="Content Placeholder 2"/>
          <p:cNvSpPr>
            <a:spLocks noGrp="1"/>
          </p:cNvSpPr>
          <p:nvPr>
            <p:ph idx="1"/>
          </p:nvPr>
        </p:nvSpPr>
        <p:spPr>
          <a:xfrm>
            <a:off x="457200" y="1462139"/>
            <a:ext cx="8229600" cy="2030709"/>
          </a:xfrm>
        </p:spPr>
        <p:txBody>
          <a:bodyPr>
            <a:noAutofit/>
          </a:bodyPr>
          <a:lstStyle/>
          <a:p>
            <a:r>
              <a:rPr lang="en-US" dirty="0"/>
              <a:t>Under what circumstances, if any, does the California Environmental Quality Act (Pub. Resources Code, </a:t>
            </a:r>
            <a:r>
              <a:rPr lang="en-US" dirty="0" smtClean="0"/>
              <a:t>§ 21000 </a:t>
            </a:r>
            <a:r>
              <a:rPr lang="en-US" dirty="0"/>
              <a:t>et seq.) require an analysis of how existing environmental conditions will impact future residents or users (receptors) of a proposed project?</a:t>
            </a:r>
          </a:p>
        </p:txBody>
      </p:sp>
      <p:pic>
        <p:nvPicPr>
          <p:cNvPr id="4" name="Picture 3"/>
          <p:cNvPicPr>
            <a:picLocks noChangeAspect="1"/>
          </p:cNvPicPr>
          <p:nvPr/>
        </p:nvPicPr>
        <p:blipFill>
          <a:blip r:embed="rId2"/>
          <a:stretch>
            <a:fillRect/>
          </a:stretch>
        </p:blipFill>
        <p:spPr>
          <a:xfrm>
            <a:off x="0" y="3928804"/>
            <a:ext cx="4565230" cy="3006252"/>
          </a:xfrm>
          <a:prstGeom prst="rect">
            <a:avLst/>
          </a:prstGeom>
        </p:spPr>
      </p:pic>
      <p:pic>
        <p:nvPicPr>
          <p:cNvPr id="7" name="Picture 6"/>
          <p:cNvPicPr>
            <a:picLocks noChangeAspect="1"/>
          </p:cNvPicPr>
          <p:nvPr/>
        </p:nvPicPr>
        <p:blipFill rotWithShape="1">
          <a:blip r:embed="rId3"/>
          <a:srcRect b="2499"/>
          <a:stretch/>
        </p:blipFill>
        <p:spPr>
          <a:xfrm>
            <a:off x="4458972" y="3928804"/>
            <a:ext cx="4685027" cy="3006252"/>
          </a:xfrm>
          <a:prstGeom prst="rect">
            <a:avLst/>
          </a:prstGeom>
        </p:spPr>
      </p:pic>
    </p:spTree>
    <p:extLst>
      <p:ext uri="{BB962C8B-B14F-4D97-AF65-F5344CB8AC3E}">
        <p14:creationId xmlns:p14="http://schemas.microsoft.com/office/powerpoint/2010/main" val="110986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a:t>
            </a:r>
            <a:endParaRPr lang="en-US" dirty="0"/>
          </a:p>
        </p:txBody>
      </p:sp>
      <p:sp>
        <p:nvSpPr>
          <p:cNvPr id="3" name="Content Placeholder 2"/>
          <p:cNvSpPr>
            <a:spLocks noGrp="1"/>
          </p:cNvSpPr>
          <p:nvPr>
            <p:ph idx="1"/>
          </p:nvPr>
        </p:nvSpPr>
        <p:spPr>
          <a:xfrm>
            <a:off x="457200" y="1529909"/>
            <a:ext cx="8229600" cy="2625620"/>
          </a:xfrm>
        </p:spPr>
        <p:txBody>
          <a:bodyPr>
            <a:normAutofit/>
          </a:bodyPr>
          <a:lstStyle/>
          <a:p>
            <a:r>
              <a:rPr lang="en-US" dirty="0" smtClean="0"/>
              <a:t>CEQA provides </a:t>
            </a:r>
            <a:r>
              <a:rPr lang="en-US" dirty="0"/>
              <a:t>that “a project may have a ‘significant effect on the environment</a:t>
            </a:r>
            <a:r>
              <a:rPr lang="en-US" dirty="0" smtClean="0"/>
              <a:t>’” </a:t>
            </a:r>
            <a:r>
              <a:rPr lang="en-US" dirty="0"/>
              <a:t>(§ 21083(b)) if “[t]he environmental effects of a project will cause substantial adverse effects on human beings, either directly or indirectly.”  (§ 21083(b)(3).)  </a:t>
            </a:r>
            <a:r>
              <a:rPr lang="en-US" dirty="0" smtClean="0"/>
              <a:t/>
            </a:r>
            <a:br>
              <a:rPr lang="en-US" dirty="0" smtClean="0"/>
            </a:br>
            <a:endParaRPr lang="en-US" dirty="0" smtClean="0"/>
          </a:p>
        </p:txBody>
      </p:sp>
      <p:pic>
        <p:nvPicPr>
          <p:cNvPr id="5" name="Picture 4" descr="ceqa-logo.png"/>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5807"/>
          <a:stretch/>
        </p:blipFill>
        <p:spPr>
          <a:xfrm>
            <a:off x="328908" y="3678610"/>
            <a:ext cx="8634785" cy="3043096"/>
          </a:xfrm>
          <a:prstGeom prst="rect">
            <a:avLst/>
          </a:prstGeom>
        </p:spPr>
      </p:pic>
    </p:spTree>
    <p:extLst>
      <p:ext uri="{BB962C8B-B14F-4D97-AF65-F5344CB8AC3E}">
        <p14:creationId xmlns:p14="http://schemas.microsoft.com/office/powerpoint/2010/main" val="212899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a:t>
            </a:r>
            <a:endParaRPr lang="en-US" dirty="0"/>
          </a:p>
        </p:txBody>
      </p:sp>
      <p:sp>
        <p:nvSpPr>
          <p:cNvPr id="3" name="Content Placeholder 2"/>
          <p:cNvSpPr>
            <a:spLocks noGrp="1"/>
          </p:cNvSpPr>
          <p:nvPr>
            <p:ph idx="1"/>
          </p:nvPr>
        </p:nvSpPr>
        <p:spPr>
          <a:xfrm>
            <a:off x="457200" y="1508929"/>
            <a:ext cx="8229600" cy="4537984"/>
          </a:xfrm>
        </p:spPr>
        <p:txBody>
          <a:bodyPr>
            <a:normAutofit lnSpcReduction="10000"/>
          </a:bodyPr>
          <a:lstStyle/>
          <a:p>
            <a:r>
              <a:rPr lang="en-US" dirty="0" smtClean="0"/>
              <a:t>CEQA </a:t>
            </a:r>
            <a:r>
              <a:rPr lang="en-US" dirty="0"/>
              <a:t>generally does not require an analysis of how existing environmental conditions will impact a project’s future users or residents. </a:t>
            </a:r>
            <a:r>
              <a:rPr lang="en-US" dirty="0" smtClean="0"/>
              <a:t/>
            </a:r>
            <a:br>
              <a:rPr lang="en-US" dirty="0" smtClean="0"/>
            </a:br>
            <a:endParaRPr lang="en-US" dirty="0" smtClean="0"/>
          </a:p>
          <a:p>
            <a:r>
              <a:rPr lang="en-US" dirty="0" smtClean="0"/>
              <a:t>When </a:t>
            </a:r>
            <a:r>
              <a:rPr lang="en-US" dirty="0"/>
              <a:t>a proposed project risks exacerbating those environmental hazards or conditions that already exist, an agency must analyze the potential impact of such hazards on future residents or users. In those specific instances, it is the </a:t>
            </a:r>
            <a:r>
              <a:rPr lang="en-US" i="1" dirty="0"/>
              <a:t>project's</a:t>
            </a:r>
            <a:r>
              <a:rPr lang="en-US" dirty="0"/>
              <a:t> impact on the environment — and not the </a:t>
            </a:r>
            <a:r>
              <a:rPr lang="en-US" i="1" dirty="0"/>
              <a:t>environment's</a:t>
            </a:r>
            <a:r>
              <a:rPr lang="en-US" dirty="0"/>
              <a:t> impact on the project — that compels an evaluation of how future residents or users could be affected by exacerbated conditions.  </a:t>
            </a:r>
          </a:p>
          <a:p>
            <a:endParaRPr lang="en-US" dirty="0"/>
          </a:p>
          <a:p>
            <a:endParaRPr lang="en-US" dirty="0" smtClean="0"/>
          </a:p>
        </p:txBody>
      </p:sp>
    </p:spTree>
    <p:extLst>
      <p:ext uri="{BB962C8B-B14F-4D97-AF65-F5344CB8AC3E}">
        <p14:creationId xmlns:p14="http://schemas.microsoft.com/office/powerpoint/2010/main" val="237926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 Exceptions</a:t>
            </a:r>
            <a:endParaRPr lang="en-US" dirty="0"/>
          </a:p>
        </p:txBody>
      </p:sp>
      <p:sp>
        <p:nvSpPr>
          <p:cNvPr id="3" name="Content Placeholder 2"/>
          <p:cNvSpPr>
            <a:spLocks noGrp="1"/>
          </p:cNvSpPr>
          <p:nvPr>
            <p:ph idx="1"/>
          </p:nvPr>
        </p:nvSpPr>
        <p:spPr>
          <a:xfrm>
            <a:off x="457200" y="1404472"/>
            <a:ext cx="8229600" cy="3230583"/>
          </a:xfrm>
        </p:spPr>
        <p:txBody>
          <a:bodyPr/>
          <a:lstStyle/>
          <a:p>
            <a:r>
              <a:rPr lang="en-US" dirty="0" smtClean="0"/>
              <a:t>Few </a:t>
            </a:r>
            <a:r>
              <a:rPr lang="en-US" dirty="0"/>
              <a:t>exceptions to the general rule:  specific contexts involving certain airport (§ 21096) and school construction projects (§ 21151.8), and some housing development projects (§§ 21159.21, </a:t>
            </a:r>
            <a:r>
              <a:rPr lang="en-US" dirty="0" err="1"/>
              <a:t>subds</a:t>
            </a:r>
            <a:r>
              <a:rPr lang="en-US" dirty="0"/>
              <a:t>. (f), (h), 21159.22, </a:t>
            </a:r>
            <a:r>
              <a:rPr lang="en-US" dirty="0" err="1"/>
              <a:t>subds</a:t>
            </a:r>
            <a:r>
              <a:rPr lang="en-US" dirty="0"/>
              <a:t>. (a), (b)(3</a:t>
            </a:r>
            <a:r>
              <a:rPr lang="en-US" dirty="0" smtClean="0"/>
              <a:t>) [agricultural employee housing], </a:t>
            </a:r>
            <a:r>
              <a:rPr lang="en-US" dirty="0"/>
              <a:t>21159.23, </a:t>
            </a:r>
            <a:r>
              <a:rPr lang="en-US" dirty="0" err="1"/>
              <a:t>subd</a:t>
            </a:r>
            <a:r>
              <a:rPr lang="en-US" dirty="0"/>
              <a:t>. (a)(2)(A</a:t>
            </a:r>
            <a:r>
              <a:rPr lang="en-US" dirty="0" smtClean="0"/>
              <a:t>) [housing affordable to low-income residents], </a:t>
            </a:r>
            <a:r>
              <a:rPr lang="en-US" dirty="0"/>
              <a:t>21159.24, </a:t>
            </a:r>
            <a:r>
              <a:rPr lang="en-US" dirty="0" err="1"/>
              <a:t>subd</a:t>
            </a:r>
            <a:r>
              <a:rPr lang="en-US" dirty="0"/>
              <a:t>. (a)(1), (3</a:t>
            </a:r>
            <a:r>
              <a:rPr lang="en-US" dirty="0" smtClean="0"/>
              <a:t>) [infill housing], </a:t>
            </a:r>
            <a:r>
              <a:rPr lang="en-US" dirty="0"/>
              <a:t>21155.1, </a:t>
            </a:r>
            <a:r>
              <a:rPr lang="en-US" dirty="0" err="1"/>
              <a:t>subd</a:t>
            </a:r>
            <a:r>
              <a:rPr lang="en-US" dirty="0"/>
              <a:t>. (a)(4), (6</a:t>
            </a:r>
            <a:r>
              <a:rPr lang="en-US" dirty="0" smtClean="0"/>
              <a:t>) [transit priority])</a:t>
            </a:r>
            <a:r>
              <a:rPr lang="en-US" dirty="0"/>
              <a:t>.</a:t>
            </a:r>
          </a:p>
        </p:txBody>
      </p:sp>
      <p:pic>
        <p:nvPicPr>
          <p:cNvPr id="5" name="Picture 4" descr="Morristown-HS-1-670x450.jpg"/>
          <p:cNvPicPr>
            <a:picLocks noChangeAspect="1"/>
          </p:cNvPicPr>
          <p:nvPr/>
        </p:nvPicPr>
        <p:blipFill rotWithShape="1">
          <a:blip r:embed="rId2">
            <a:extLst>
              <a:ext uri="{28A0092B-C50C-407E-A947-70E740481C1C}">
                <a14:useLocalDpi xmlns:a14="http://schemas.microsoft.com/office/drawing/2010/main" val="0"/>
              </a:ext>
            </a:extLst>
          </a:blip>
          <a:srcRect b="11850"/>
          <a:stretch/>
        </p:blipFill>
        <p:spPr>
          <a:xfrm>
            <a:off x="-1" y="4635055"/>
            <a:ext cx="3754635" cy="2222945"/>
          </a:xfrm>
          <a:prstGeom prst="rect">
            <a:avLst/>
          </a:prstGeom>
        </p:spPr>
      </p:pic>
      <p:pic>
        <p:nvPicPr>
          <p:cNvPr id="6" name="Picture 5" descr="airport-planning-design.jpg"/>
          <p:cNvPicPr>
            <a:picLocks noChangeAspect="1"/>
          </p:cNvPicPr>
          <p:nvPr/>
        </p:nvPicPr>
        <p:blipFill rotWithShape="1">
          <a:blip r:embed="rId3">
            <a:extLst>
              <a:ext uri="{28A0092B-C50C-407E-A947-70E740481C1C}">
                <a14:useLocalDpi xmlns:a14="http://schemas.microsoft.com/office/drawing/2010/main" val="0"/>
              </a:ext>
            </a:extLst>
          </a:blip>
          <a:srcRect t="11850"/>
          <a:stretch/>
        </p:blipFill>
        <p:spPr>
          <a:xfrm>
            <a:off x="3754634" y="4635055"/>
            <a:ext cx="5389366" cy="2222945"/>
          </a:xfrm>
          <a:prstGeom prst="rect">
            <a:avLst/>
          </a:prstGeom>
        </p:spPr>
      </p:pic>
    </p:spTree>
    <p:extLst>
      <p:ext uri="{BB962C8B-B14F-4D97-AF65-F5344CB8AC3E}">
        <p14:creationId xmlns:p14="http://schemas.microsoft.com/office/powerpoint/2010/main" val="111964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a:t>
            </a:r>
            <a:endParaRPr lang="en-US" dirty="0"/>
          </a:p>
        </p:txBody>
      </p:sp>
      <p:sp>
        <p:nvSpPr>
          <p:cNvPr id="3" name="Content Placeholder 2"/>
          <p:cNvSpPr>
            <a:spLocks noGrp="1"/>
          </p:cNvSpPr>
          <p:nvPr>
            <p:ph idx="1"/>
          </p:nvPr>
        </p:nvSpPr>
        <p:spPr/>
        <p:txBody>
          <a:bodyPr/>
          <a:lstStyle/>
          <a:p>
            <a:r>
              <a:rPr lang="en-US" dirty="0" smtClean="0"/>
              <a:t>Court </a:t>
            </a:r>
            <a:r>
              <a:rPr lang="en-US" dirty="0"/>
              <a:t>also upholds the following sentences of 15126.2(a):</a:t>
            </a:r>
          </a:p>
          <a:p>
            <a:pPr marL="274320" lvl="1" indent="0">
              <a:buNone/>
            </a:pPr>
            <a:endParaRPr lang="en-US" dirty="0" smtClean="0"/>
          </a:p>
          <a:p>
            <a:pPr marL="274320" lvl="1" indent="0">
              <a:buNone/>
            </a:pPr>
            <a:r>
              <a:rPr lang="en-US" dirty="0" smtClean="0"/>
              <a:t>The </a:t>
            </a:r>
            <a:r>
              <a:rPr lang="en-US" dirty="0"/>
              <a:t>EIR shall also analyze any significant environmental effects the project might cause by bringing development and people into the area affected. . . .  Similarly, the EIR should evaluate any potentially significant impacts of locating development in other areas susceptible to hazardous conditions (e.g., floodplains, coastlines, wildfire risk areas) as identified in authoritative hazard maps, risk assessments or in land use plans addressing such hazards areas</a:t>
            </a:r>
            <a:r>
              <a:rPr lang="en-US" dirty="0" smtClean="0"/>
              <a:t>. </a:t>
            </a:r>
            <a:endParaRPr lang="en-US" dirty="0"/>
          </a:p>
          <a:p>
            <a:endParaRPr lang="en-US" dirty="0"/>
          </a:p>
        </p:txBody>
      </p:sp>
    </p:spTree>
    <p:extLst>
      <p:ext uri="{BB962C8B-B14F-4D97-AF65-F5344CB8AC3E}">
        <p14:creationId xmlns:p14="http://schemas.microsoft.com/office/powerpoint/2010/main" val="52190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a:t>
            </a:r>
            <a:endParaRPr lang="en-US" dirty="0"/>
          </a:p>
        </p:txBody>
      </p:sp>
      <p:sp>
        <p:nvSpPr>
          <p:cNvPr id="3" name="Content Placeholder 2"/>
          <p:cNvSpPr>
            <a:spLocks noGrp="1"/>
          </p:cNvSpPr>
          <p:nvPr>
            <p:ph idx="1"/>
          </p:nvPr>
        </p:nvSpPr>
        <p:spPr/>
        <p:txBody>
          <a:bodyPr/>
          <a:lstStyle/>
          <a:p>
            <a:r>
              <a:rPr lang="en-US" dirty="0" smtClean="0"/>
              <a:t>Sentences </a:t>
            </a:r>
            <a:r>
              <a:rPr lang="en-US" dirty="0"/>
              <a:t>are valid to the extent they call for evaluating a project’s potentially significant </a:t>
            </a:r>
            <a:r>
              <a:rPr lang="en-US" i="1" dirty="0"/>
              <a:t>exacerbating </a:t>
            </a:r>
            <a:r>
              <a:rPr lang="en-US" dirty="0"/>
              <a:t>effects on existing environmental hazards — effects that arise because the project brings “development and people into the area affected.” </a:t>
            </a:r>
            <a:endParaRPr lang="en-US" dirty="0" smtClean="0"/>
          </a:p>
          <a:p>
            <a:pPr marL="0" indent="0">
              <a:buNone/>
            </a:pPr>
            <a:r>
              <a:rPr lang="en-US" dirty="0" smtClean="0"/>
              <a:t> </a:t>
            </a:r>
          </a:p>
          <a:p>
            <a:r>
              <a:rPr lang="en-US" dirty="0" smtClean="0"/>
              <a:t>Both </a:t>
            </a:r>
            <a:r>
              <a:rPr lang="en-US" dirty="0"/>
              <a:t>CEQA and the Guideline call explicitly for an analysis of a project’s effects </a:t>
            </a:r>
            <a:r>
              <a:rPr lang="en-US" i="1" dirty="0"/>
              <a:t>on the environment</a:t>
            </a:r>
            <a:r>
              <a:rPr lang="en-US" dirty="0"/>
              <a:t>. </a:t>
            </a:r>
            <a:endParaRPr lang="en-US" dirty="0" smtClean="0"/>
          </a:p>
        </p:txBody>
      </p:sp>
    </p:spTree>
    <p:extLst>
      <p:ext uri="{BB962C8B-B14F-4D97-AF65-F5344CB8AC3E}">
        <p14:creationId xmlns:p14="http://schemas.microsoft.com/office/powerpoint/2010/main" val="1426944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196</TotalTime>
  <Words>587</Words>
  <Application>Microsoft Macintosh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CBIA vs. BAAQMD</vt:lpstr>
      <vt:lpstr>Panelists</vt:lpstr>
      <vt:lpstr>BAAQMD’s Action</vt:lpstr>
      <vt:lpstr>The Issue</vt:lpstr>
      <vt:lpstr>The Act</vt:lpstr>
      <vt:lpstr>Holding</vt:lpstr>
      <vt:lpstr>Few Exceptions</vt:lpstr>
      <vt:lpstr>Holding</vt:lpstr>
      <vt:lpstr>Reasons</vt:lpstr>
      <vt:lpstr>Test</vt:lpstr>
      <vt:lpstr>Meaning of “Environment”</vt:lpstr>
      <vt:lpstr>Existing Hazards</vt:lpstr>
      <vt:lpstr>Phased Projects</vt:lpstr>
      <vt:lpstr>Exacerbate</vt:lpstr>
      <vt:lpstr>Advice for Planning Documents</vt:lpstr>
      <vt:lpstr>Audience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CBIA vs. BAAQMD</dc:title>
  <dc:creator>CCN 1</dc:creator>
  <cp:lastModifiedBy>CCN 1</cp:lastModifiedBy>
  <cp:revision>19</cp:revision>
  <dcterms:created xsi:type="dcterms:W3CDTF">2017-05-11T13:56:49Z</dcterms:created>
  <dcterms:modified xsi:type="dcterms:W3CDTF">2017-07-13T23:56:09Z</dcterms:modified>
</cp:coreProperties>
</file>