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9"/>
  </p:notesMasterIdLst>
  <p:sldIdLst>
    <p:sldId id="256" r:id="rId2"/>
    <p:sldId id="295" r:id="rId3"/>
    <p:sldId id="296" r:id="rId4"/>
    <p:sldId id="297" r:id="rId5"/>
    <p:sldId id="257" r:id="rId6"/>
    <p:sldId id="259" r:id="rId7"/>
    <p:sldId id="276" r:id="rId8"/>
    <p:sldId id="281" r:id="rId9"/>
    <p:sldId id="299" r:id="rId10"/>
    <p:sldId id="294" r:id="rId11"/>
    <p:sldId id="307" r:id="rId12"/>
    <p:sldId id="308" r:id="rId13"/>
    <p:sldId id="260" r:id="rId14"/>
    <p:sldId id="265" r:id="rId15"/>
    <p:sldId id="266" r:id="rId16"/>
    <p:sldId id="287" r:id="rId17"/>
    <p:sldId id="301" r:id="rId18"/>
    <p:sldId id="267" r:id="rId19"/>
    <p:sldId id="261" r:id="rId20"/>
    <p:sldId id="268" r:id="rId21"/>
    <p:sldId id="269" r:id="rId22"/>
    <p:sldId id="270" r:id="rId23"/>
    <p:sldId id="302" r:id="rId24"/>
    <p:sldId id="293" r:id="rId25"/>
    <p:sldId id="272" r:id="rId26"/>
    <p:sldId id="271" r:id="rId27"/>
    <p:sldId id="273" r:id="rId28"/>
    <p:sldId id="306" r:id="rId29"/>
    <p:sldId id="298" r:id="rId30"/>
    <p:sldId id="274" r:id="rId31"/>
    <p:sldId id="262" r:id="rId32"/>
    <p:sldId id="275" r:id="rId33"/>
    <p:sldId id="278" r:id="rId34"/>
    <p:sldId id="279" r:id="rId35"/>
    <p:sldId id="280" r:id="rId36"/>
    <p:sldId id="282" r:id="rId37"/>
    <p:sldId id="303" r:id="rId38"/>
    <p:sldId id="263" r:id="rId39"/>
    <p:sldId id="283" r:id="rId40"/>
    <p:sldId id="284" r:id="rId41"/>
    <p:sldId id="285" r:id="rId42"/>
    <p:sldId id="304" r:id="rId43"/>
    <p:sldId id="286" r:id="rId44"/>
    <p:sldId id="264" r:id="rId45"/>
    <p:sldId id="292" r:id="rId46"/>
    <p:sldId id="300" r:id="rId47"/>
    <p:sldId id="291"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78" d="100"/>
          <a:sy n="78" d="100"/>
        </p:scale>
        <p:origin x="-102" y="-600"/>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205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96E2AD-46EB-4E24-B9C9-945A898CC7D9}" type="datetimeFigureOut">
              <a:rPr lang="en-US" smtClean="0"/>
              <a:t>6/7/2017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DB44CE-355E-43AC-BF61-E75D2308CC61}" type="slidenum">
              <a:rPr lang="en-US" smtClean="0"/>
              <a:t>‹#›</a:t>
            </a:fld>
            <a:endParaRPr lang="en-US"/>
          </a:p>
        </p:txBody>
      </p:sp>
    </p:spTree>
    <p:extLst>
      <p:ext uri="{BB962C8B-B14F-4D97-AF65-F5344CB8AC3E}">
        <p14:creationId xmlns:p14="http://schemas.microsoft.com/office/powerpoint/2010/main" val="346973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5026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049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681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134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13</a:t>
            </a:fld>
            <a:endParaRPr lang="en-US"/>
          </a:p>
        </p:txBody>
      </p:sp>
    </p:spTree>
    <p:extLst>
      <p:ext uri="{BB962C8B-B14F-4D97-AF65-F5344CB8AC3E}">
        <p14:creationId xmlns:p14="http://schemas.microsoft.com/office/powerpoint/2010/main" val="22084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8401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15</a:t>
            </a:fld>
            <a:endParaRPr lang="en-US"/>
          </a:p>
        </p:txBody>
      </p:sp>
    </p:spTree>
    <p:extLst>
      <p:ext uri="{BB962C8B-B14F-4D97-AF65-F5344CB8AC3E}">
        <p14:creationId xmlns:p14="http://schemas.microsoft.com/office/powerpoint/2010/main" val="22395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16</a:t>
            </a:fld>
            <a:endParaRPr lang="en-US"/>
          </a:p>
        </p:txBody>
      </p:sp>
    </p:spTree>
    <p:extLst>
      <p:ext uri="{BB962C8B-B14F-4D97-AF65-F5344CB8AC3E}">
        <p14:creationId xmlns:p14="http://schemas.microsoft.com/office/powerpoint/2010/main" val="198441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0B8F127-C57B-409D-A163-FA7BB96C1D1E}"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554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18</a:t>
            </a:fld>
            <a:endParaRPr lang="en-US"/>
          </a:p>
        </p:txBody>
      </p:sp>
    </p:spTree>
    <p:extLst>
      <p:ext uri="{BB962C8B-B14F-4D97-AF65-F5344CB8AC3E}">
        <p14:creationId xmlns:p14="http://schemas.microsoft.com/office/powerpoint/2010/main" val="89720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19</a:t>
            </a:fld>
            <a:endParaRPr lang="en-US"/>
          </a:p>
        </p:txBody>
      </p:sp>
    </p:spTree>
    <p:extLst>
      <p:ext uri="{BB962C8B-B14F-4D97-AF65-F5344CB8AC3E}">
        <p14:creationId xmlns:p14="http://schemas.microsoft.com/office/powerpoint/2010/main" val="196569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674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20</a:t>
            </a:fld>
            <a:endParaRPr lang="en-US"/>
          </a:p>
        </p:txBody>
      </p:sp>
    </p:spTree>
    <p:extLst>
      <p:ext uri="{BB962C8B-B14F-4D97-AF65-F5344CB8AC3E}">
        <p14:creationId xmlns:p14="http://schemas.microsoft.com/office/powerpoint/2010/main" val="281860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21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758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22</a:t>
            </a:fld>
            <a:endParaRPr lang="en-US"/>
          </a:p>
        </p:txBody>
      </p:sp>
    </p:spTree>
    <p:extLst>
      <p:ext uri="{BB962C8B-B14F-4D97-AF65-F5344CB8AC3E}">
        <p14:creationId xmlns:p14="http://schemas.microsoft.com/office/powerpoint/2010/main" val="314347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23</a:t>
            </a:fld>
            <a:endParaRPr lang="en-US"/>
          </a:p>
        </p:txBody>
      </p:sp>
    </p:spTree>
    <p:extLst>
      <p:ext uri="{BB962C8B-B14F-4D97-AF65-F5344CB8AC3E}">
        <p14:creationId xmlns:p14="http://schemas.microsoft.com/office/powerpoint/2010/main" val="394565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24</a:t>
            </a:fld>
            <a:endParaRPr lang="en-US"/>
          </a:p>
        </p:txBody>
      </p:sp>
    </p:spTree>
    <p:extLst>
      <p:ext uri="{BB962C8B-B14F-4D97-AF65-F5344CB8AC3E}">
        <p14:creationId xmlns:p14="http://schemas.microsoft.com/office/powerpoint/2010/main" val="232225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2044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26</a:t>
            </a:fld>
            <a:endParaRPr lang="en-US"/>
          </a:p>
        </p:txBody>
      </p:sp>
    </p:spTree>
    <p:extLst>
      <p:ext uri="{BB962C8B-B14F-4D97-AF65-F5344CB8AC3E}">
        <p14:creationId xmlns:p14="http://schemas.microsoft.com/office/powerpoint/2010/main" val="243367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27</a:t>
            </a:fld>
            <a:endParaRPr lang="en-US"/>
          </a:p>
        </p:txBody>
      </p:sp>
    </p:spTree>
    <p:extLst>
      <p:ext uri="{BB962C8B-B14F-4D97-AF65-F5344CB8AC3E}">
        <p14:creationId xmlns:p14="http://schemas.microsoft.com/office/powerpoint/2010/main" val="378370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B8F127-C57B-409D-A163-FA7BB96C1D1E}" type="slidenum">
              <a:rPr lang="en-US" smtClean="0"/>
              <a:t>28</a:t>
            </a:fld>
            <a:endParaRPr lang="en-US"/>
          </a:p>
        </p:txBody>
      </p:sp>
    </p:spTree>
    <p:extLst>
      <p:ext uri="{BB962C8B-B14F-4D97-AF65-F5344CB8AC3E}">
        <p14:creationId xmlns:p14="http://schemas.microsoft.com/office/powerpoint/2010/main" val="1021103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29</a:t>
            </a:fld>
            <a:endParaRPr lang="en-US"/>
          </a:p>
        </p:txBody>
      </p:sp>
    </p:spTree>
    <p:extLst>
      <p:ext uri="{BB962C8B-B14F-4D97-AF65-F5344CB8AC3E}">
        <p14:creationId xmlns:p14="http://schemas.microsoft.com/office/powerpoint/2010/main" val="187555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9741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30</a:t>
            </a:fld>
            <a:endParaRPr lang="en-US"/>
          </a:p>
        </p:txBody>
      </p:sp>
    </p:spTree>
    <p:extLst>
      <p:ext uri="{BB962C8B-B14F-4D97-AF65-F5344CB8AC3E}">
        <p14:creationId xmlns:p14="http://schemas.microsoft.com/office/powerpoint/2010/main" val="219294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31</a:t>
            </a:fld>
            <a:endParaRPr lang="en-US"/>
          </a:p>
        </p:txBody>
      </p:sp>
    </p:spTree>
    <p:extLst>
      <p:ext uri="{BB962C8B-B14F-4D97-AF65-F5344CB8AC3E}">
        <p14:creationId xmlns:p14="http://schemas.microsoft.com/office/powerpoint/2010/main" val="2074593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32</a:t>
            </a:fld>
            <a:endParaRPr lang="en-US"/>
          </a:p>
        </p:txBody>
      </p:sp>
    </p:spTree>
    <p:extLst>
      <p:ext uri="{BB962C8B-B14F-4D97-AF65-F5344CB8AC3E}">
        <p14:creationId xmlns:p14="http://schemas.microsoft.com/office/powerpoint/2010/main" val="3162979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33</a:t>
            </a:fld>
            <a:endParaRPr lang="en-US"/>
          </a:p>
        </p:txBody>
      </p:sp>
    </p:spTree>
    <p:extLst>
      <p:ext uri="{BB962C8B-B14F-4D97-AF65-F5344CB8AC3E}">
        <p14:creationId xmlns:p14="http://schemas.microsoft.com/office/powerpoint/2010/main" val="327212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34</a:t>
            </a:fld>
            <a:endParaRPr lang="en-US"/>
          </a:p>
        </p:txBody>
      </p:sp>
    </p:spTree>
    <p:extLst>
      <p:ext uri="{BB962C8B-B14F-4D97-AF65-F5344CB8AC3E}">
        <p14:creationId xmlns:p14="http://schemas.microsoft.com/office/powerpoint/2010/main" val="3216281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35</a:t>
            </a:fld>
            <a:endParaRPr lang="en-US"/>
          </a:p>
        </p:txBody>
      </p:sp>
    </p:spTree>
    <p:extLst>
      <p:ext uri="{BB962C8B-B14F-4D97-AF65-F5344CB8AC3E}">
        <p14:creationId xmlns:p14="http://schemas.microsoft.com/office/powerpoint/2010/main" val="103068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36</a:t>
            </a:fld>
            <a:endParaRPr lang="en-US"/>
          </a:p>
        </p:txBody>
      </p:sp>
    </p:spTree>
    <p:extLst>
      <p:ext uri="{BB962C8B-B14F-4D97-AF65-F5344CB8AC3E}">
        <p14:creationId xmlns:p14="http://schemas.microsoft.com/office/powerpoint/2010/main" val="820125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0B8F127-C57B-409D-A163-FA7BB96C1D1E}" type="slidenum">
              <a:rPr lang="en-US" smtClean="0"/>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8278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38</a:t>
            </a:fld>
            <a:endParaRPr lang="en-US"/>
          </a:p>
        </p:txBody>
      </p:sp>
    </p:spTree>
    <p:extLst>
      <p:ext uri="{BB962C8B-B14F-4D97-AF65-F5344CB8AC3E}">
        <p14:creationId xmlns:p14="http://schemas.microsoft.com/office/powerpoint/2010/main" val="1171029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39</a:t>
            </a:fld>
            <a:endParaRPr lang="en-US"/>
          </a:p>
        </p:txBody>
      </p:sp>
    </p:spTree>
    <p:extLst>
      <p:ext uri="{BB962C8B-B14F-4D97-AF65-F5344CB8AC3E}">
        <p14:creationId xmlns:p14="http://schemas.microsoft.com/office/powerpoint/2010/main" val="145267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31915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40</a:t>
            </a:fld>
            <a:endParaRPr lang="en-US"/>
          </a:p>
        </p:txBody>
      </p:sp>
    </p:spTree>
    <p:extLst>
      <p:ext uri="{BB962C8B-B14F-4D97-AF65-F5344CB8AC3E}">
        <p14:creationId xmlns:p14="http://schemas.microsoft.com/office/powerpoint/2010/main" val="90299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41</a:t>
            </a:fld>
            <a:endParaRPr lang="en-US"/>
          </a:p>
        </p:txBody>
      </p:sp>
    </p:spTree>
    <p:extLst>
      <p:ext uri="{BB962C8B-B14F-4D97-AF65-F5344CB8AC3E}">
        <p14:creationId xmlns:p14="http://schemas.microsoft.com/office/powerpoint/2010/main" val="2499302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0B8F127-C57B-409D-A163-FA7BB96C1D1E}" type="slidenum">
              <a:rPr lang="en-US" smtClean="0"/>
              <a:t>42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3115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43</a:t>
            </a:fld>
            <a:endParaRPr lang="en-US"/>
          </a:p>
        </p:txBody>
      </p:sp>
    </p:spTree>
    <p:extLst>
      <p:ext uri="{BB962C8B-B14F-4D97-AF65-F5344CB8AC3E}">
        <p14:creationId xmlns:p14="http://schemas.microsoft.com/office/powerpoint/2010/main" val="2874700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44</a:t>
            </a:fld>
            <a:endParaRPr lang="en-US"/>
          </a:p>
        </p:txBody>
      </p:sp>
    </p:spTree>
    <p:extLst>
      <p:ext uri="{BB962C8B-B14F-4D97-AF65-F5344CB8AC3E}">
        <p14:creationId xmlns:p14="http://schemas.microsoft.com/office/powerpoint/2010/main" val="337026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45</a:t>
            </a:fld>
            <a:endParaRPr lang="en-US"/>
          </a:p>
        </p:txBody>
      </p:sp>
    </p:spTree>
    <p:extLst>
      <p:ext uri="{BB962C8B-B14F-4D97-AF65-F5344CB8AC3E}">
        <p14:creationId xmlns:p14="http://schemas.microsoft.com/office/powerpoint/2010/main" val="2622178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46</a:t>
            </a:fld>
            <a:endParaRPr lang="en-US"/>
          </a:p>
        </p:txBody>
      </p:sp>
    </p:spTree>
    <p:extLst>
      <p:ext uri="{BB962C8B-B14F-4D97-AF65-F5344CB8AC3E}">
        <p14:creationId xmlns:p14="http://schemas.microsoft.com/office/powerpoint/2010/main" val="2886320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B44CE-355E-43AC-BF61-E75D2308CC61}" type="slidenum">
              <a:rPr lang="en-US" smtClean="0"/>
              <a:t>47</a:t>
            </a:fld>
            <a:endParaRPr lang="en-US"/>
          </a:p>
        </p:txBody>
      </p:sp>
    </p:spTree>
    <p:extLst>
      <p:ext uri="{BB962C8B-B14F-4D97-AF65-F5344CB8AC3E}">
        <p14:creationId xmlns:p14="http://schemas.microsoft.com/office/powerpoint/2010/main" val="7182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2513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6727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808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3124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DB44CE-355E-43AC-BF61-E75D2308CC61}"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8763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27135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02534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320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290179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941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77582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02416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25225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63141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DACE-46D9-457E-80EC-B2900F6880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87351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67DACE-46D9-457E-80EC-B2900F68803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63772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67DACE-46D9-457E-80EC-B2900F68803A}"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280673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67DACE-46D9-457E-80EC-B2900F68803A}"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379817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DACE-46D9-457E-80EC-B2900F68803A}"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48935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DACE-46D9-457E-80EC-B2900F68803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BB60C-BEF3-47EC-8CF0-725CC23CC444}" type="slidenum">
              <a:rPr lang="en-US" smtClean="0"/>
              <a:t>‹#›</a:t>
            </a:fld>
            <a:endParaRPr lang="en-US"/>
          </a:p>
        </p:txBody>
      </p:sp>
    </p:spTree>
    <p:extLst>
      <p:ext uri="{BB962C8B-B14F-4D97-AF65-F5344CB8AC3E}">
        <p14:creationId xmlns:p14="http://schemas.microsoft.com/office/powerpoint/2010/main" val="166084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BB60C-BEF3-47EC-8CF0-725CC23CC444}" type="slidenum">
              <a:rPr lang="en-US" smtClean="0"/>
              <a:t>‹#›</a:t>
            </a:fld>
            <a:endParaRPr lang="en-US"/>
          </a:p>
        </p:txBody>
      </p:sp>
      <p:sp>
        <p:nvSpPr>
          <p:cNvPr id="5" name="Date Placeholder 4"/>
          <p:cNvSpPr>
            <a:spLocks noGrp="1"/>
          </p:cNvSpPr>
          <p:nvPr>
            <p:ph type="dt" sz="half" idx="10"/>
          </p:nvPr>
        </p:nvSpPr>
        <p:spPr/>
        <p:txBody>
          <a:bodyPr/>
          <a:lstStyle/>
          <a:p>
            <a:fld id="{5467DACE-46D9-457E-80EC-B2900F68803A}" type="datetimeFigureOut">
              <a:rPr lang="en-US" smtClean="0"/>
              <a:t>6/7/2017</a:t>
            </a:fld>
            <a:endParaRPr lang="en-US"/>
          </a:p>
        </p:txBody>
      </p:sp>
    </p:spTree>
    <p:extLst>
      <p:ext uri="{BB962C8B-B14F-4D97-AF65-F5344CB8AC3E}">
        <p14:creationId xmlns:p14="http://schemas.microsoft.com/office/powerpoint/2010/main" val="84236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67DACE-46D9-457E-80EC-B2900F68803A}" type="datetimeFigureOut">
              <a:rPr lang="en-US" smtClean="0"/>
              <a:t>6/7/2017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6BB60C-BEF3-47EC-8CF0-725CC23CC444}" type="slidenum">
              <a:rPr lang="en-US" smtClean="0"/>
              <a:t>‹#›</a:t>
            </a:fld>
            <a:endParaRPr lang="en-US"/>
          </a:p>
        </p:txBody>
      </p:sp>
    </p:spTree>
    <p:extLst>
      <p:ext uri="{BB962C8B-B14F-4D97-AF65-F5344CB8AC3E}">
        <p14:creationId xmlns:p14="http://schemas.microsoft.com/office/powerpoint/2010/main" val="29277823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harity.schiller@bbklaw.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rhager@wss-law.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chemeClr val="accent2"/>
                </a:solidFill>
              </a:rPr>
              <a:t>Into the Vortex: </a:t>
            </a:r>
            <a:br>
              <a:rPr lang="en-US" sz="4000" dirty="0" smtClean="0">
                <a:solidFill>
                  <a:schemeClr val="accent2"/>
                </a:solidFill>
              </a:rPr>
            </a:br>
            <a:r>
              <a:rPr lang="en-US" sz="4000" dirty="0" smtClean="0">
                <a:solidFill>
                  <a:schemeClr val="accent2"/>
                </a:solidFill>
              </a:rPr>
              <a:t>The Ever-Expanding Reach of the CEQA Administrative Record (Including Your Files?)</a:t>
            </a:r>
            <a:endParaRPr lang="en-US" sz="4000" dirty="0">
              <a:solidFill>
                <a:schemeClr val="accent2"/>
              </a:solidFill>
            </a:endParaRPr>
          </a:p>
        </p:txBody>
      </p:sp>
      <p:sp>
        <p:nvSpPr>
          <p:cNvPr id="3" name="Subtitle 2"/>
          <p:cNvSpPr>
            <a:spLocks noGrp="1"/>
          </p:cNvSpPr>
          <p:nvPr>
            <p:ph type="subTitle" idx="1"/>
          </p:nvPr>
        </p:nvSpPr>
        <p:spPr>
          <a:xfrm>
            <a:off x="1507067" y="4050833"/>
            <a:ext cx="8112794" cy="1463559"/>
          </a:xfrm>
        </p:spPr>
        <p:txBody>
          <a:bodyPr>
            <a:normAutofit fontScale="92500" lnSpcReduction="10000"/>
          </a:bodyPr>
          <a:lstStyle/>
          <a:p>
            <a:r>
              <a:rPr lang="en-US" dirty="0" smtClean="0">
                <a:solidFill>
                  <a:schemeClr val="tx1"/>
                </a:solidFill>
              </a:rPr>
              <a:t>AEP Annual Conference – May 2017</a:t>
            </a:r>
          </a:p>
          <a:p>
            <a:r>
              <a:rPr lang="en-US" dirty="0" smtClean="0">
                <a:solidFill>
                  <a:schemeClr val="tx1"/>
                </a:solidFill>
              </a:rPr>
              <a:t>Veera Tyagi-South Coast Air Quality Management District</a:t>
            </a:r>
          </a:p>
          <a:p>
            <a:r>
              <a:rPr lang="en-US" dirty="0" smtClean="0">
                <a:solidFill>
                  <a:schemeClr val="tx1"/>
                </a:solidFill>
              </a:rPr>
              <a:t>Charity Schiller-Best, Best &amp; Krieger</a:t>
            </a:r>
          </a:p>
          <a:p>
            <a:r>
              <a:rPr lang="en-US" dirty="0" smtClean="0">
                <a:solidFill>
                  <a:schemeClr val="tx1"/>
                </a:solidFill>
              </a:rPr>
              <a:t>Ricia Hager –Woodruff, Spradlin &amp; Smart</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1073617" y="203676"/>
            <a:ext cx="1714500"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9001" y="5363390"/>
            <a:ext cx="1302038" cy="1216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571" y="5846576"/>
            <a:ext cx="2332858" cy="921479"/>
          </a:xfrm>
          <a:prstGeom prst="rect">
            <a:avLst/>
          </a:prstGeom>
        </p:spPr>
      </p:pic>
      <p:sp>
        <p:nvSpPr>
          <p:cNvPr id="9" name="AutoShape 3"/>
          <p:cNvSpPr>
            <a:spLocks noChangeAspect="1" noChangeArrowheads="1" noTextEdit="1"/>
          </p:cNvSpPr>
          <p:nvPr/>
        </p:nvSpPr>
        <p:spPr bwMode="auto">
          <a:xfrm>
            <a:off x="-10101263" y="-17526000"/>
            <a:ext cx="32394526" cy="419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927" y="4935995"/>
            <a:ext cx="1278280" cy="1922005"/>
          </a:xfrm>
          <a:prstGeom prst="rect">
            <a:avLst/>
          </a:prstGeom>
        </p:spPr>
      </p:pic>
    </p:spTree>
    <p:extLst>
      <p:ext uri="{BB962C8B-B14F-4D97-AF65-F5344CB8AC3E}">
        <p14:creationId xmlns:p14="http://schemas.microsoft.com/office/powerpoint/2010/main" val="182106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Who Prepares the Administrative Record?</a:t>
            </a:r>
            <a:br>
              <a:rPr lang="en-US" dirty="0" smtClean="0">
                <a:solidFill>
                  <a:schemeClr val="accent2"/>
                </a:solidFill>
              </a:rPr>
            </a:br>
            <a:r>
              <a:rPr lang="en-US" dirty="0" smtClean="0">
                <a:solidFill>
                  <a:schemeClr val="accent2"/>
                </a:solidFill>
              </a:rPr>
              <a:t>Pub. Res. Code § 21167.6(a), (b)(2)</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sz="3200" dirty="0" smtClean="0"/>
              <a:t>Public Agency generally</a:t>
            </a:r>
          </a:p>
          <a:p>
            <a:r>
              <a:rPr lang="en-US" sz="3200" dirty="0" smtClean="0"/>
              <a:t>But, CEQA allows the Petitioner (challenger) to elect to prepare</a:t>
            </a:r>
          </a:p>
          <a:p>
            <a:r>
              <a:rPr lang="en-US" sz="3200" dirty="0" smtClean="0"/>
              <a:t>When the Petitioner elects to prepare, the Petitioner usually submits a Public Records Act request to the lead public agency for all of the documents related to the CEQA document and the Project</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7128" y="5760638"/>
            <a:ext cx="3237470" cy="1021826"/>
          </a:xfrm>
          <a:prstGeom prst="rect">
            <a:avLst/>
          </a:prstGeom>
        </p:spPr>
      </p:pic>
    </p:spTree>
    <p:extLst>
      <p:ext uri="{BB962C8B-B14F-4D97-AF65-F5344CB8AC3E}">
        <p14:creationId xmlns:p14="http://schemas.microsoft.com/office/powerpoint/2010/main" val="282859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What Should Be in the Record?</a:t>
            </a:r>
            <a:br>
              <a:rPr lang="en-US" dirty="0">
                <a:solidFill>
                  <a:schemeClr val="accent2"/>
                </a:solidFill>
              </a:rPr>
            </a:br>
            <a:r>
              <a:rPr lang="en-US" dirty="0">
                <a:solidFill>
                  <a:schemeClr val="accent2"/>
                </a:solidFill>
              </a:rPr>
              <a:t>(Pub. Res. Code § 21167.6)</a:t>
            </a:r>
            <a:endParaRPr lang="en-US" dirty="0"/>
          </a:p>
        </p:txBody>
      </p:sp>
      <p:sp>
        <p:nvSpPr>
          <p:cNvPr id="3" name="Content Placeholder 2"/>
          <p:cNvSpPr>
            <a:spLocks noGrp="1"/>
          </p:cNvSpPr>
          <p:nvPr>
            <p:ph sz="half" idx="1"/>
          </p:nvPr>
        </p:nvSpPr>
        <p:spPr/>
        <p:txBody>
          <a:bodyPr>
            <a:normAutofit lnSpcReduction="10000"/>
          </a:bodyPr>
          <a:lstStyle/>
          <a:p>
            <a:r>
              <a:rPr lang="en-US" sz="2800" dirty="0"/>
              <a:t>All </a:t>
            </a:r>
            <a:r>
              <a:rPr lang="en-US" sz="2800" dirty="0" smtClean="0"/>
              <a:t>applications</a:t>
            </a:r>
          </a:p>
          <a:p>
            <a:r>
              <a:rPr lang="en-US" sz="2800" dirty="0"/>
              <a:t>All staff </a:t>
            </a:r>
            <a:r>
              <a:rPr lang="en-US" sz="2800" dirty="0" smtClean="0"/>
              <a:t>reports</a:t>
            </a:r>
          </a:p>
          <a:p>
            <a:r>
              <a:rPr lang="en-US" sz="2800" dirty="0"/>
              <a:t>All written evidence submitted to or from the public agency regarding </a:t>
            </a:r>
            <a:r>
              <a:rPr lang="en-US" sz="2800" dirty="0" smtClean="0"/>
              <a:t>CEQA</a:t>
            </a:r>
          </a:p>
          <a:p>
            <a:r>
              <a:rPr lang="en-US" sz="2800" dirty="0"/>
              <a:t>All public agency notices</a:t>
            </a:r>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lnSpcReduction="10000"/>
          </a:bodyPr>
          <a:lstStyle/>
          <a:p>
            <a:r>
              <a:rPr lang="en-US" sz="2800" dirty="0"/>
              <a:t>All written comments on the environmental </a:t>
            </a:r>
            <a:r>
              <a:rPr lang="en-US" sz="2800" dirty="0" smtClean="0"/>
              <a:t>documents</a:t>
            </a:r>
          </a:p>
          <a:p>
            <a:r>
              <a:rPr lang="en-US" sz="2800" dirty="0"/>
              <a:t>Transcripts or minutes of agency hearings where CEQA was considered</a:t>
            </a:r>
          </a:p>
          <a:p>
            <a:pPr marL="0" indent="0">
              <a:buNone/>
            </a:pPr>
            <a:endParaRPr lang="en-US" sz="2800" dirty="0"/>
          </a:p>
          <a:p>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9246" y="304801"/>
            <a:ext cx="2819144" cy="2114358"/>
          </a:xfrm>
          <a:prstGeom prst="rect">
            <a:avLst/>
          </a:prstGeom>
        </p:spPr>
      </p:pic>
    </p:spTree>
    <p:extLst>
      <p:ext uri="{BB962C8B-B14F-4D97-AF65-F5344CB8AC3E}">
        <p14:creationId xmlns:p14="http://schemas.microsoft.com/office/powerpoint/2010/main" val="346775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What Should Be in the Record?</a:t>
            </a:r>
            <a:br>
              <a:rPr lang="en-US" dirty="0">
                <a:solidFill>
                  <a:schemeClr val="accent2"/>
                </a:solidFill>
              </a:rPr>
            </a:br>
            <a:r>
              <a:rPr lang="en-US" dirty="0">
                <a:solidFill>
                  <a:schemeClr val="accent2"/>
                </a:solidFill>
              </a:rPr>
              <a:t>(Contd.) </a:t>
            </a:r>
            <a:endParaRPr lang="en-US" dirty="0"/>
          </a:p>
        </p:txBody>
      </p:sp>
      <p:sp>
        <p:nvSpPr>
          <p:cNvPr id="3" name="Content Placeholder 2"/>
          <p:cNvSpPr>
            <a:spLocks noGrp="1"/>
          </p:cNvSpPr>
          <p:nvPr>
            <p:ph sz="half" idx="1"/>
          </p:nvPr>
        </p:nvSpPr>
        <p:spPr/>
        <p:txBody>
          <a:bodyPr/>
          <a:lstStyle/>
          <a:p>
            <a:r>
              <a:rPr lang="en-US" sz="2800" dirty="0"/>
              <a:t>The final environmental </a:t>
            </a:r>
            <a:r>
              <a:rPr lang="en-US" sz="2800" dirty="0" smtClean="0"/>
              <a:t>documents</a:t>
            </a:r>
          </a:p>
          <a:p>
            <a:r>
              <a:rPr lang="en-US" sz="2800" dirty="0"/>
              <a:t>Proposed decisions or findings submitted to the </a:t>
            </a:r>
            <a:r>
              <a:rPr lang="en-US" sz="2800" dirty="0" err="1" smtClean="0"/>
              <a:t>decisionmaker</a:t>
            </a:r>
            <a:endParaRPr lang="en-US" sz="2800" dirty="0" smtClean="0"/>
          </a:p>
          <a:p>
            <a:r>
              <a:rPr lang="en-US" sz="2800" dirty="0"/>
              <a:t>All documents relied on in the findings </a:t>
            </a:r>
          </a:p>
          <a:p>
            <a:endParaRPr lang="en-US" sz="2800" dirty="0"/>
          </a:p>
          <a:p>
            <a:endParaRPr lang="en-US" sz="2800" dirty="0"/>
          </a:p>
          <a:p>
            <a:endParaRPr lang="en-US" dirty="0"/>
          </a:p>
        </p:txBody>
      </p:sp>
      <p:sp>
        <p:nvSpPr>
          <p:cNvPr id="4" name="Content Placeholder 3"/>
          <p:cNvSpPr>
            <a:spLocks noGrp="1"/>
          </p:cNvSpPr>
          <p:nvPr>
            <p:ph sz="half" idx="2"/>
          </p:nvPr>
        </p:nvSpPr>
        <p:spPr/>
        <p:txBody>
          <a:bodyPr/>
          <a:lstStyle/>
          <a:p>
            <a:r>
              <a:rPr lang="en-US" sz="2400" dirty="0" smtClean="0"/>
              <a:t>All written testimony or documents relevant to the CEQA findings</a:t>
            </a:r>
          </a:p>
          <a:p>
            <a:r>
              <a:rPr lang="en-US" sz="2400" dirty="0"/>
              <a:t>The full record from the inferior body if the decision is appealed</a:t>
            </a:r>
          </a:p>
          <a:p>
            <a:r>
              <a:rPr lang="en-US" sz="2400" dirty="0"/>
              <a:t>Any other materials “relevant” to the agency’s compliance with CEQA</a:t>
            </a:r>
          </a:p>
          <a:p>
            <a:pPr marL="0" indent="0">
              <a:buNone/>
            </a:pPr>
            <a:endParaRPr lang="en-US" sz="2400" dirty="0" smtClean="0"/>
          </a:p>
          <a:p>
            <a:endParaRPr lang="en-US" dirty="0"/>
          </a:p>
        </p:txBody>
      </p:sp>
    </p:spTree>
    <p:extLst>
      <p:ext uri="{BB962C8B-B14F-4D97-AF65-F5344CB8AC3E}">
        <p14:creationId xmlns:p14="http://schemas.microsoft.com/office/powerpoint/2010/main" val="373298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8786" y="2289204"/>
            <a:ext cx="7766936" cy="1646302"/>
          </a:xfrm>
        </p:spPr>
        <p:txBody>
          <a:bodyPr/>
          <a:lstStyle/>
          <a:p>
            <a:pPr algn="ctr"/>
            <a:r>
              <a:rPr lang="en-US" dirty="0" smtClean="0">
                <a:solidFill>
                  <a:schemeClr val="accent2"/>
                </a:solidFill>
              </a:rPr>
              <a:t>Into the Vortex –</a:t>
            </a:r>
            <a:br>
              <a:rPr lang="en-US" dirty="0" smtClean="0">
                <a:solidFill>
                  <a:schemeClr val="accent2"/>
                </a:solidFill>
              </a:rPr>
            </a:br>
            <a:r>
              <a:rPr lang="en-US" i="1" dirty="0" smtClean="0">
                <a:solidFill>
                  <a:schemeClr val="accent2"/>
                </a:solidFill>
              </a:rPr>
              <a:t>Whose </a:t>
            </a:r>
            <a:r>
              <a:rPr lang="en-US" dirty="0" smtClean="0">
                <a:solidFill>
                  <a:schemeClr val="accent2"/>
                </a:solidFill>
              </a:rPr>
              <a:t>Documents Can Be Reached?</a:t>
            </a:r>
            <a:endParaRPr lang="en-US" i="1" dirty="0">
              <a:solidFill>
                <a:schemeClr val="accent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61" y="4127155"/>
            <a:ext cx="2907956" cy="2180967"/>
          </a:xfrm>
          <a:prstGeom prst="rect">
            <a:avLst/>
          </a:prstGeom>
        </p:spPr>
      </p:pic>
    </p:spTree>
    <p:extLst>
      <p:ext uri="{BB962C8B-B14F-4D97-AF65-F5344CB8AC3E}">
        <p14:creationId xmlns:p14="http://schemas.microsoft.com/office/powerpoint/2010/main" val="132457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solidFill>
              </a:rPr>
              <a:t>Current Trends</a:t>
            </a:r>
            <a:endParaRPr lang="en-US" sz="4400" dirty="0">
              <a:solidFill>
                <a:schemeClr val="accent2"/>
              </a:solidFill>
            </a:endParaRPr>
          </a:p>
        </p:txBody>
      </p:sp>
      <p:sp>
        <p:nvSpPr>
          <p:cNvPr id="3" name="Content Placeholder 2"/>
          <p:cNvSpPr>
            <a:spLocks noGrp="1"/>
          </p:cNvSpPr>
          <p:nvPr>
            <p:ph idx="1"/>
          </p:nvPr>
        </p:nvSpPr>
        <p:spPr>
          <a:xfrm>
            <a:off x="677334" y="1699270"/>
            <a:ext cx="8596668" cy="3880773"/>
          </a:xfrm>
        </p:spPr>
        <p:txBody>
          <a:bodyPr>
            <a:noAutofit/>
          </a:bodyPr>
          <a:lstStyle/>
          <a:p>
            <a:r>
              <a:rPr lang="en-US" sz="3200" dirty="0" smtClean="0"/>
              <a:t>Petitioners are looking beyond the public agency’s own files</a:t>
            </a:r>
          </a:p>
          <a:p>
            <a:r>
              <a:rPr lang="en-US" sz="3200" dirty="0" smtClean="0"/>
              <a:t>Seeking to reach the files of third party consultants</a:t>
            </a:r>
          </a:p>
          <a:p>
            <a:r>
              <a:rPr lang="en-US" sz="3200" dirty="0" smtClean="0"/>
              <a:t>The Public Records Act is the tool of choice</a:t>
            </a:r>
          </a:p>
          <a:p>
            <a:r>
              <a:rPr lang="en-US" sz="3200" dirty="0" smtClean="0"/>
              <a:t>Though, “public records” are not necessarily CEQA record documents</a:t>
            </a:r>
          </a:p>
          <a:p>
            <a:r>
              <a:rPr lang="en-US" sz="3200" dirty="0" smtClean="0"/>
              <a:t>Discovery is another tool that is now being used more often to obtain documents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011" y="263610"/>
            <a:ext cx="2735385" cy="2133600"/>
          </a:xfrm>
          <a:prstGeom prst="rect">
            <a:avLst/>
          </a:prstGeom>
        </p:spPr>
      </p:pic>
    </p:spTree>
    <p:extLst>
      <p:ext uri="{BB962C8B-B14F-4D97-AF65-F5344CB8AC3E}">
        <p14:creationId xmlns:p14="http://schemas.microsoft.com/office/powerpoint/2010/main" val="3817643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865" y="560173"/>
            <a:ext cx="8596668" cy="1320800"/>
          </a:xfrm>
        </p:spPr>
        <p:txBody>
          <a:bodyPr>
            <a:normAutofit fontScale="90000"/>
          </a:bodyPr>
          <a:lstStyle/>
          <a:p>
            <a:pPr algn="ctr"/>
            <a:r>
              <a:rPr lang="en-US" u="sng" dirty="0" err="1" smtClean="0">
                <a:solidFill>
                  <a:schemeClr val="accent2"/>
                </a:solidFill>
              </a:rPr>
              <a:t>Caselaw</a:t>
            </a:r>
            <a:r>
              <a:rPr lang="en-US" dirty="0" smtClean="0">
                <a:solidFill>
                  <a:schemeClr val="accent2"/>
                </a:solidFill>
              </a:rPr>
              <a:t>: </a:t>
            </a:r>
            <a:br>
              <a:rPr lang="en-US" dirty="0" smtClean="0">
                <a:solidFill>
                  <a:schemeClr val="accent2"/>
                </a:solidFill>
              </a:rPr>
            </a:br>
            <a:r>
              <a:rPr lang="en-US" i="1" dirty="0" smtClean="0">
                <a:solidFill>
                  <a:schemeClr val="accent2"/>
                </a:solidFill>
              </a:rPr>
              <a:t>Consolidated Irrigation District (and progeny)</a:t>
            </a:r>
            <a:br>
              <a:rPr lang="en-US" i="1" dirty="0" smtClean="0">
                <a:solidFill>
                  <a:schemeClr val="accent2"/>
                </a:solidFill>
              </a:rPr>
            </a:br>
            <a:r>
              <a:rPr lang="en-US" i="1" dirty="0" smtClean="0">
                <a:solidFill>
                  <a:schemeClr val="accent2"/>
                </a:solidFill>
              </a:rPr>
              <a:t>205 Cal.App.</a:t>
            </a:r>
            <a:r>
              <a:rPr lang="en-US" dirty="0" smtClean="0">
                <a:solidFill>
                  <a:schemeClr val="accent2"/>
                </a:solidFill>
              </a:rPr>
              <a:t>4th</a:t>
            </a:r>
            <a:r>
              <a:rPr lang="en-US" i="1" dirty="0" smtClean="0">
                <a:solidFill>
                  <a:schemeClr val="accent2"/>
                </a:solidFill>
              </a:rPr>
              <a:t> 697</a:t>
            </a:r>
            <a:endParaRPr lang="en-US" dirty="0">
              <a:solidFill>
                <a:schemeClr val="accent2"/>
              </a:solidFill>
            </a:endParaRPr>
          </a:p>
        </p:txBody>
      </p:sp>
      <p:sp>
        <p:nvSpPr>
          <p:cNvPr id="3" name="Content Placeholder 2"/>
          <p:cNvSpPr>
            <a:spLocks noGrp="1"/>
          </p:cNvSpPr>
          <p:nvPr>
            <p:ph idx="1"/>
          </p:nvPr>
        </p:nvSpPr>
        <p:spPr>
          <a:xfrm>
            <a:off x="677334" y="2174463"/>
            <a:ext cx="8596668" cy="3880773"/>
          </a:xfrm>
        </p:spPr>
        <p:txBody>
          <a:bodyPr>
            <a:noAutofit/>
          </a:bodyPr>
          <a:lstStyle/>
          <a:p>
            <a:r>
              <a:rPr lang="en-US" sz="2800" dirty="0" smtClean="0"/>
              <a:t>Were third party documents “within the files” of the public agency?</a:t>
            </a:r>
          </a:p>
          <a:p>
            <a:r>
              <a:rPr lang="en-US" sz="2800" dirty="0" smtClean="0"/>
              <a:t>Critical factors:</a:t>
            </a:r>
          </a:p>
          <a:p>
            <a:pPr lvl="1"/>
            <a:r>
              <a:rPr lang="en-US" sz="2800" dirty="0"/>
              <a:t>(1)  </a:t>
            </a:r>
            <a:r>
              <a:rPr lang="en-US" sz="2800" u="sng" dirty="0"/>
              <a:t>Contractual </a:t>
            </a:r>
            <a:r>
              <a:rPr lang="en-US" sz="2800" u="sng" dirty="0" err="1"/>
              <a:t>privity</a:t>
            </a:r>
            <a:r>
              <a:rPr lang="en-US" sz="2800" u="sng" dirty="0"/>
              <a:t> </a:t>
            </a:r>
            <a:r>
              <a:rPr lang="en-US" sz="2800" dirty="0"/>
              <a:t>(there was a contract between the public agency and the consultant</a:t>
            </a:r>
            <a:r>
              <a:rPr lang="en-US" sz="2800" dirty="0" smtClean="0"/>
              <a:t>)</a:t>
            </a:r>
            <a:endParaRPr lang="en-US" sz="2800" dirty="0"/>
          </a:p>
          <a:p>
            <a:pPr lvl="1"/>
            <a:r>
              <a:rPr lang="en-US" sz="2800" dirty="0"/>
              <a:t>(2)  </a:t>
            </a:r>
            <a:r>
              <a:rPr lang="en-US" sz="2800" u="sng" dirty="0"/>
              <a:t>Language of the contract </a:t>
            </a:r>
            <a:r>
              <a:rPr lang="en-US" sz="2800" dirty="0"/>
              <a:t>(per the contract, the consultant’s work belonged to the public agency</a:t>
            </a:r>
            <a:r>
              <a:rPr lang="en-US" sz="2800" dirty="0" smtClean="0"/>
              <a:t>)</a:t>
            </a:r>
          </a:p>
          <a:p>
            <a:pPr marL="457200" lvl="1" indent="0">
              <a:buNone/>
            </a:pPr>
            <a:endParaRPr lang="en-US" sz="3200" dirty="0" smtClean="0"/>
          </a:p>
        </p:txBody>
      </p:sp>
    </p:spTree>
    <p:extLst>
      <p:ext uri="{BB962C8B-B14F-4D97-AF65-F5344CB8AC3E}">
        <p14:creationId xmlns:p14="http://schemas.microsoft.com/office/powerpoint/2010/main" val="336746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solidFill>
                  <a:schemeClr val="accent2"/>
                </a:solidFill>
              </a:rPr>
              <a:t>Consolidated </a:t>
            </a:r>
            <a:r>
              <a:rPr lang="en-US" i="1" dirty="0">
                <a:solidFill>
                  <a:schemeClr val="accent2"/>
                </a:solidFill>
              </a:rPr>
              <a:t>Irrigation District </a:t>
            </a:r>
            <a:r>
              <a:rPr lang="en-US" i="1" dirty="0" smtClean="0">
                <a:solidFill>
                  <a:schemeClr val="accent2"/>
                </a:solidFill>
              </a:rPr>
              <a:t>(</a:t>
            </a:r>
            <a:r>
              <a:rPr lang="en-US" i="1" dirty="0" err="1" smtClean="0">
                <a:solidFill>
                  <a:schemeClr val="accent2"/>
                </a:solidFill>
              </a:rPr>
              <a:t>Cotd</a:t>
            </a:r>
            <a:r>
              <a:rPr lang="en-US" i="1" dirty="0" smtClean="0">
                <a:solidFill>
                  <a:schemeClr val="accent2"/>
                </a:solidFill>
              </a:rPr>
              <a:t>.) </a:t>
            </a:r>
            <a:endParaRPr lang="en-US" dirty="0"/>
          </a:p>
        </p:txBody>
      </p:sp>
      <p:sp>
        <p:nvSpPr>
          <p:cNvPr id="3" name="Content Placeholder 2"/>
          <p:cNvSpPr>
            <a:spLocks noGrp="1"/>
          </p:cNvSpPr>
          <p:nvPr>
            <p:ph idx="1"/>
          </p:nvPr>
        </p:nvSpPr>
        <p:spPr>
          <a:xfrm>
            <a:off x="805671" y="2144547"/>
            <a:ext cx="8596668" cy="3880773"/>
          </a:xfrm>
        </p:spPr>
        <p:txBody>
          <a:bodyPr/>
          <a:lstStyle/>
          <a:p>
            <a:r>
              <a:rPr lang="en-US" sz="3200" dirty="0" smtClean="0"/>
              <a:t>The </a:t>
            </a:r>
            <a:r>
              <a:rPr lang="en-US" sz="3200" dirty="0" err="1"/>
              <a:t>subconsultant’s</a:t>
            </a:r>
            <a:r>
              <a:rPr lang="en-US" sz="3200" dirty="0"/>
              <a:t> files </a:t>
            </a:r>
            <a:r>
              <a:rPr lang="en-US" sz="3200" dirty="0" smtClean="0"/>
              <a:t>in this case could </a:t>
            </a:r>
            <a:r>
              <a:rPr lang="en-US" sz="3200" dirty="0"/>
              <a:t>not be reached because the </a:t>
            </a:r>
            <a:r>
              <a:rPr lang="en-US" sz="3200" dirty="0" err="1"/>
              <a:t>subconsultant’s</a:t>
            </a:r>
            <a:r>
              <a:rPr lang="en-US" sz="3200" dirty="0"/>
              <a:t> contract was with the primary consultant and </a:t>
            </a:r>
            <a:r>
              <a:rPr lang="en-US" sz="3200" i="1" u="sng" dirty="0"/>
              <a:t>not</a:t>
            </a:r>
            <a:r>
              <a:rPr lang="en-US" sz="3200" dirty="0"/>
              <a:t> with the public agency (no contractual </a:t>
            </a:r>
            <a:r>
              <a:rPr lang="en-US" sz="3200" dirty="0" err="1"/>
              <a:t>privity</a:t>
            </a:r>
            <a:r>
              <a:rPr lang="en-US" sz="3200" dirty="0"/>
              <a:t>) </a:t>
            </a:r>
          </a:p>
          <a:p>
            <a:endParaRPr lang="en-US" dirty="0"/>
          </a:p>
        </p:txBody>
      </p:sp>
    </p:spTree>
    <p:extLst>
      <p:ext uri="{BB962C8B-B14F-4D97-AF65-F5344CB8AC3E}">
        <p14:creationId xmlns:p14="http://schemas.microsoft.com/office/powerpoint/2010/main" val="42307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solidFill>
                  <a:schemeClr val="accent2"/>
                </a:solidFill>
              </a:rPr>
              <a:t>Caselaw</a:t>
            </a:r>
            <a:r>
              <a:rPr lang="en-US" dirty="0">
                <a:solidFill>
                  <a:schemeClr val="accent2"/>
                </a:solidFill>
              </a:rPr>
              <a:t>: </a:t>
            </a:r>
            <a:br>
              <a:rPr lang="en-US" dirty="0">
                <a:solidFill>
                  <a:schemeClr val="accent2"/>
                </a:solidFill>
              </a:rPr>
            </a:br>
            <a:r>
              <a:rPr lang="en-US" i="1" dirty="0">
                <a:solidFill>
                  <a:schemeClr val="accent2"/>
                </a:solidFill>
              </a:rPr>
              <a:t>Friends of La </a:t>
            </a:r>
            <a:r>
              <a:rPr lang="en-US" i="1" dirty="0" err="1">
                <a:solidFill>
                  <a:schemeClr val="accent2"/>
                </a:solidFill>
              </a:rPr>
              <a:t>Vina</a:t>
            </a:r>
            <a:r>
              <a:rPr lang="en-US" i="1" dirty="0">
                <a:solidFill>
                  <a:schemeClr val="accent2"/>
                </a:solidFill>
              </a:rPr>
              <a:t> v. County of Los Angeles </a:t>
            </a:r>
            <a:r>
              <a:rPr lang="en-US" dirty="0">
                <a:solidFill>
                  <a:schemeClr val="accent2"/>
                </a:solidFill>
              </a:rPr>
              <a:t>(1991) 232 Cal.App.3d </a:t>
            </a:r>
            <a:r>
              <a:rPr lang="en-US" dirty="0" smtClean="0">
                <a:solidFill>
                  <a:schemeClr val="accent2"/>
                </a:solidFill>
              </a:rPr>
              <a:t>1446</a:t>
            </a:r>
            <a:r>
              <a:rPr lang="en-US" dirty="0">
                <a:solidFill>
                  <a:schemeClr val="accent2"/>
                </a:solidFill>
              </a:rPr>
              <a:t> </a:t>
            </a:r>
            <a:r>
              <a:rPr lang="en-US" dirty="0" smtClean="0">
                <a:solidFill>
                  <a:schemeClr val="accent2"/>
                </a:solidFill>
              </a:rPr>
              <a:t>(and progeny)</a:t>
            </a:r>
            <a:endParaRPr lang="en-US"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r>
              <a:rPr lang="en-US" sz="3200" dirty="0" smtClean="0">
                <a:solidFill>
                  <a:schemeClr val="tx1"/>
                </a:solidFill>
              </a:rPr>
              <a:t>Sometimes the developer (not a public agency subject to the PRA) will prepare a draft CEQA document and provide to the public agency for review.</a:t>
            </a:r>
          </a:p>
          <a:p>
            <a:r>
              <a:rPr lang="en-US" sz="3200" dirty="0" smtClean="0">
                <a:solidFill>
                  <a:schemeClr val="tx1"/>
                </a:solidFill>
              </a:rPr>
              <a:t>“The </a:t>
            </a:r>
            <a:r>
              <a:rPr lang="en-US" sz="3200" dirty="0">
                <a:solidFill>
                  <a:schemeClr val="tx1"/>
                </a:solidFill>
              </a:rPr>
              <a:t>[cases on EIR preparation] consistently confirm that the ‘preparation’ requirements of CEQA . . . and the [State CEQA] Guidelines turn not on some artificial litmus test of who wrote the words, but rather upon whether the agency sufficiently exercised independent judgment over the environmental analysis and exposition that constitute the EIR</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53158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42" y="502508"/>
            <a:ext cx="8596668" cy="1320800"/>
          </a:xfrm>
        </p:spPr>
        <p:txBody>
          <a:bodyPr/>
          <a:lstStyle/>
          <a:p>
            <a:r>
              <a:rPr lang="en-US" u="sng" dirty="0" smtClean="0">
                <a:solidFill>
                  <a:schemeClr val="accent2"/>
                </a:solidFill>
              </a:rPr>
              <a:t>BEST PRACTICES</a:t>
            </a:r>
            <a:endParaRPr lang="en-US" u="sng" dirty="0">
              <a:solidFill>
                <a:schemeClr val="accent2"/>
              </a:solidFill>
            </a:endParaRPr>
          </a:p>
        </p:txBody>
      </p:sp>
      <p:sp>
        <p:nvSpPr>
          <p:cNvPr id="3" name="Content Placeholder 2"/>
          <p:cNvSpPr>
            <a:spLocks noGrp="1"/>
          </p:cNvSpPr>
          <p:nvPr>
            <p:ph idx="1"/>
          </p:nvPr>
        </p:nvSpPr>
        <p:spPr>
          <a:xfrm>
            <a:off x="570242" y="1674556"/>
            <a:ext cx="8596668" cy="3880773"/>
          </a:xfrm>
        </p:spPr>
        <p:txBody>
          <a:bodyPr>
            <a:normAutofit/>
          </a:bodyPr>
          <a:lstStyle/>
          <a:p>
            <a:r>
              <a:rPr lang="en-US" sz="3200" dirty="0" smtClean="0"/>
              <a:t>Before entering into contracts (from either the public agency perspective or a private party), consider who will be contracting with who?</a:t>
            </a:r>
          </a:p>
          <a:p>
            <a:r>
              <a:rPr lang="en-US" sz="3200" dirty="0" smtClean="0"/>
              <a:t>Carefully consider the language of the contract and its consequences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968" y="3516141"/>
            <a:ext cx="3048000" cy="3038475"/>
          </a:xfrm>
          <a:prstGeom prst="rect">
            <a:avLst/>
          </a:prstGeom>
        </p:spPr>
      </p:pic>
    </p:spTree>
    <p:extLst>
      <p:ext uri="{BB962C8B-B14F-4D97-AF65-F5344CB8AC3E}">
        <p14:creationId xmlns:p14="http://schemas.microsoft.com/office/powerpoint/2010/main" val="1806134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solidFill>
                  <a:schemeClr val="accent2"/>
                </a:solidFill>
              </a:rPr>
              <a:t>Which Documents Can be Reached? </a:t>
            </a:r>
            <a:endParaRPr lang="en-US" dirty="0">
              <a:solidFill>
                <a:schemeClr val="accent2"/>
              </a:solidFill>
            </a:endParaRPr>
          </a:p>
        </p:txBody>
      </p:sp>
      <p:sp>
        <p:nvSpPr>
          <p:cNvPr id="5" name="Subtitle 4"/>
          <p:cNvSpPr>
            <a:spLocks noGrp="1"/>
          </p:cNvSpPr>
          <p:nvPr>
            <p:ph type="subTitle" idx="1"/>
          </p:nvPr>
        </p:nvSpPr>
        <p:spPr/>
        <p:txBody>
          <a:bodyPr>
            <a:normAutofit/>
          </a:bodyPr>
          <a:lstStyle/>
          <a:p>
            <a:pPr algn="ctr"/>
            <a:r>
              <a:rPr lang="en-US" sz="4400" dirty="0" smtClean="0">
                <a:solidFill>
                  <a:schemeClr val="tx1"/>
                </a:solidFill>
              </a:rPr>
              <a:t>Email- Pros &amp; Cons</a:t>
            </a:r>
            <a:endParaRPr lang="en-US" sz="44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535460"/>
            <a:ext cx="1748481" cy="1748481"/>
          </a:xfrm>
          <a:prstGeom prst="rect">
            <a:avLst/>
          </a:prstGeom>
        </p:spPr>
      </p:pic>
    </p:spTree>
    <p:extLst>
      <p:ext uri="{BB962C8B-B14F-4D97-AF65-F5344CB8AC3E}">
        <p14:creationId xmlns:p14="http://schemas.microsoft.com/office/powerpoint/2010/main" val="180375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Veera Tyagi</a:t>
            </a:r>
            <a:br>
              <a:rPr lang="en-US" dirty="0" smtClean="0">
                <a:solidFill>
                  <a:schemeClr val="accent2"/>
                </a:solidFill>
              </a:rPr>
            </a:br>
            <a:r>
              <a:rPr lang="en-US" dirty="0" smtClean="0">
                <a:solidFill>
                  <a:schemeClr val="accent2"/>
                </a:solidFill>
              </a:rPr>
              <a:t>South Coast Air Quality </a:t>
            </a:r>
            <a:br>
              <a:rPr lang="en-US" dirty="0" smtClean="0">
                <a:solidFill>
                  <a:schemeClr val="accent2"/>
                </a:solidFill>
              </a:rPr>
            </a:br>
            <a:r>
              <a:rPr lang="en-US" dirty="0" smtClean="0">
                <a:solidFill>
                  <a:schemeClr val="accent2"/>
                </a:solidFill>
              </a:rPr>
              <a:t>Management District</a:t>
            </a:r>
            <a:endParaRPr lang="en-US"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15633" y="3496577"/>
            <a:ext cx="2124456" cy="3194304"/>
          </a:xfrm>
        </p:spPr>
      </p:pic>
      <p:sp>
        <p:nvSpPr>
          <p:cNvPr id="6" name="TextBox 5"/>
          <p:cNvSpPr txBox="1"/>
          <p:nvPr/>
        </p:nvSpPr>
        <p:spPr>
          <a:xfrm>
            <a:off x="856735" y="2364259"/>
            <a:ext cx="7084541" cy="4031873"/>
          </a:xfrm>
          <a:prstGeom prst="rect">
            <a:avLst/>
          </a:prstGeom>
          <a:noFill/>
        </p:spPr>
        <p:txBody>
          <a:bodyPr wrap="square" rtlCol="0">
            <a:spAutoFit/>
          </a:bodyPr>
          <a:lstStyle/>
          <a:p>
            <a:r>
              <a:rPr lang="en-GB" sz="3200" dirty="0" smtClean="0"/>
              <a:t>Principal Deputy District Counsel</a:t>
            </a:r>
            <a:endParaRPr lang="en-GB" sz="3200" dirty="0"/>
          </a:p>
          <a:p>
            <a:pPr lvl="0">
              <a:spcBef>
                <a:spcPts val="25"/>
              </a:spcBef>
              <a:buClr>
                <a:srgbClr val="807F83"/>
              </a:buClr>
              <a:defRPr/>
            </a:pPr>
            <a:endParaRPr lang="en-US" sz="3200" dirty="0">
              <a:solidFill>
                <a:srgbClr val="00467F"/>
              </a:solidFill>
            </a:endParaRPr>
          </a:p>
          <a:p>
            <a:pPr lvl="0">
              <a:spcBef>
                <a:spcPts val="25"/>
              </a:spcBef>
              <a:buClr>
                <a:srgbClr val="807F83"/>
              </a:buClr>
              <a:defRPr/>
            </a:pPr>
            <a:r>
              <a:rPr lang="en-US" sz="3200" dirty="0" smtClean="0">
                <a:solidFill>
                  <a:srgbClr val="00467F"/>
                </a:solidFill>
              </a:rPr>
              <a:t>21865 Copley Drive</a:t>
            </a:r>
          </a:p>
          <a:p>
            <a:pPr lvl="0">
              <a:spcBef>
                <a:spcPts val="25"/>
              </a:spcBef>
              <a:buClr>
                <a:srgbClr val="807F83"/>
              </a:buClr>
              <a:defRPr/>
            </a:pPr>
            <a:r>
              <a:rPr lang="en-US" sz="3200" dirty="0" smtClean="0">
                <a:solidFill>
                  <a:srgbClr val="00467F"/>
                </a:solidFill>
              </a:rPr>
              <a:t>Diamond Bar, CA 91765</a:t>
            </a:r>
          </a:p>
          <a:p>
            <a:pPr lvl="0">
              <a:spcBef>
                <a:spcPts val="25"/>
              </a:spcBef>
              <a:buClr>
                <a:srgbClr val="807F83"/>
              </a:buClr>
              <a:defRPr/>
            </a:pPr>
            <a:r>
              <a:rPr lang="en-US" sz="3200" dirty="0" smtClean="0">
                <a:solidFill>
                  <a:srgbClr val="00467F"/>
                </a:solidFill>
              </a:rPr>
              <a:t>Phone</a:t>
            </a:r>
            <a:r>
              <a:rPr lang="en-US" sz="3200" dirty="0">
                <a:solidFill>
                  <a:srgbClr val="00467F"/>
                </a:solidFill>
              </a:rPr>
              <a:t>: </a:t>
            </a:r>
            <a:r>
              <a:rPr lang="en-US" sz="3200" dirty="0" smtClean="0">
                <a:solidFill>
                  <a:srgbClr val="00467F"/>
                </a:solidFill>
              </a:rPr>
              <a:t>(909) 396-2306</a:t>
            </a:r>
            <a:endParaRPr lang="en-US" sz="3200" dirty="0">
              <a:solidFill>
                <a:srgbClr val="00467F"/>
              </a:solidFill>
            </a:endParaRPr>
          </a:p>
          <a:p>
            <a:pPr lvl="0">
              <a:spcBef>
                <a:spcPts val="25"/>
              </a:spcBef>
              <a:buClr>
                <a:srgbClr val="807F83"/>
              </a:buClr>
              <a:defRPr/>
            </a:pPr>
            <a:r>
              <a:rPr lang="en-US" sz="3200" dirty="0">
                <a:solidFill>
                  <a:schemeClr val="accent2">
                    <a:lumMod val="75000"/>
                  </a:schemeClr>
                </a:solidFill>
              </a:rPr>
              <a:t>Email:</a:t>
            </a:r>
            <a:r>
              <a:rPr lang="en-US" sz="3200" dirty="0">
                <a:solidFill>
                  <a:schemeClr val="accent1"/>
                </a:solidFill>
              </a:rPr>
              <a:t> </a:t>
            </a:r>
            <a:r>
              <a:rPr lang="en-US" sz="3200" dirty="0" smtClean="0">
                <a:solidFill>
                  <a:schemeClr val="accent1"/>
                </a:solidFill>
              </a:rPr>
              <a:t>vtyagi@aqmd.gov</a:t>
            </a:r>
            <a:endParaRPr lang="en-US" sz="3200" dirty="0">
              <a:solidFill>
                <a:schemeClr val="accent1"/>
              </a:solidFill>
            </a:endParaRPr>
          </a:p>
          <a:p>
            <a:endParaRPr lang="en-US" sz="3200" dirty="0"/>
          </a:p>
          <a:p>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703" y="310978"/>
            <a:ext cx="3810000" cy="2743200"/>
          </a:xfrm>
          <a:prstGeom prst="rect">
            <a:avLst/>
          </a:prstGeom>
        </p:spPr>
      </p:pic>
    </p:spTree>
    <p:extLst>
      <p:ext uri="{BB962C8B-B14F-4D97-AF65-F5344CB8AC3E}">
        <p14:creationId xmlns:p14="http://schemas.microsoft.com/office/powerpoint/2010/main" val="343823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PROS!</a:t>
            </a:r>
            <a:endParaRPr lang="en-US" dirty="0">
              <a:solidFill>
                <a:schemeClr val="accent2"/>
              </a:solidFill>
            </a:endParaRPr>
          </a:p>
        </p:txBody>
      </p:sp>
      <p:sp>
        <p:nvSpPr>
          <p:cNvPr id="3" name="Content Placeholder 2"/>
          <p:cNvSpPr>
            <a:spLocks noGrp="1"/>
          </p:cNvSpPr>
          <p:nvPr>
            <p:ph idx="1"/>
          </p:nvPr>
        </p:nvSpPr>
        <p:spPr>
          <a:xfrm>
            <a:off x="677334" y="1616892"/>
            <a:ext cx="8596668" cy="3880773"/>
          </a:xfrm>
        </p:spPr>
        <p:txBody>
          <a:bodyPr>
            <a:normAutofit/>
          </a:bodyPr>
          <a:lstStyle/>
          <a:p>
            <a:r>
              <a:rPr lang="en-US" sz="3200" dirty="0" smtClean="0"/>
              <a:t>Easy way to exchange thoughts</a:t>
            </a:r>
          </a:p>
          <a:p>
            <a:r>
              <a:rPr lang="en-US" sz="3200" dirty="0" smtClean="0"/>
              <a:t>Very convenient</a:t>
            </a:r>
          </a:p>
          <a:p>
            <a:r>
              <a:rPr lang="en-US" sz="3200" dirty="0" smtClean="0"/>
              <a:t>Rapid information exchange</a:t>
            </a:r>
          </a:p>
          <a:p>
            <a:r>
              <a:rPr lang="en-US" sz="3200" dirty="0" smtClean="0"/>
              <a:t>Teams can form across large geographic areas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17" y="497704"/>
            <a:ext cx="2924175" cy="2238375"/>
          </a:xfrm>
          <a:prstGeom prst="rect">
            <a:avLst/>
          </a:prstGeom>
        </p:spPr>
      </p:pic>
    </p:spTree>
    <p:extLst>
      <p:ext uri="{BB962C8B-B14F-4D97-AF65-F5344CB8AC3E}">
        <p14:creationId xmlns:p14="http://schemas.microsoft.com/office/powerpoint/2010/main" val="3749778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CONS!</a:t>
            </a:r>
            <a:endParaRPr lang="en-US" dirty="0">
              <a:solidFill>
                <a:schemeClr val="accent2"/>
              </a:solidFill>
            </a:endParaRPr>
          </a:p>
        </p:txBody>
      </p:sp>
      <p:sp>
        <p:nvSpPr>
          <p:cNvPr id="3" name="Content Placeholder 2"/>
          <p:cNvSpPr>
            <a:spLocks noGrp="1"/>
          </p:cNvSpPr>
          <p:nvPr>
            <p:ph idx="1"/>
          </p:nvPr>
        </p:nvSpPr>
        <p:spPr>
          <a:xfrm>
            <a:off x="825615" y="1616892"/>
            <a:ext cx="8596668" cy="3880773"/>
          </a:xfrm>
        </p:spPr>
        <p:txBody>
          <a:bodyPr>
            <a:normAutofit/>
          </a:bodyPr>
          <a:lstStyle/>
          <a:p>
            <a:r>
              <a:rPr lang="en-US" sz="3200" dirty="0" smtClean="0"/>
              <a:t>Humor / Sarcasm does not translate very well</a:t>
            </a:r>
          </a:p>
          <a:p>
            <a:r>
              <a:rPr lang="en-US" sz="3200" dirty="0" smtClean="0"/>
              <a:t>Informal</a:t>
            </a:r>
          </a:p>
          <a:p>
            <a:r>
              <a:rPr lang="en-US" sz="3200" dirty="0" smtClean="0"/>
              <a:t>May exist permanently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733" y="4115704"/>
            <a:ext cx="4448432" cy="2498092"/>
          </a:xfrm>
          <a:prstGeom prst="rect">
            <a:avLst/>
          </a:prstGeom>
        </p:spPr>
      </p:pic>
    </p:spTree>
    <p:extLst>
      <p:ext uri="{BB962C8B-B14F-4D97-AF65-F5344CB8AC3E}">
        <p14:creationId xmlns:p14="http://schemas.microsoft.com/office/powerpoint/2010/main" val="177133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Public Records Act &amp; Emails</a:t>
            </a:r>
            <a:endParaRPr lang="en-US" dirty="0">
              <a:solidFill>
                <a:schemeClr val="accent2"/>
              </a:solidFill>
            </a:endParaRPr>
          </a:p>
        </p:txBody>
      </p:sp>
      <p:sp>
        <p:nvSpPr>
          <p:cNvPr id="3" name="Content Placeholder 2"/>
          <p:cNvSpPr>
            <a:spLocks noGrp="1"/>
          </p:cNvSpPr>
          <p:nvPr>
            <p:ph idx="1"/>
          </p:nvPr>
        </p:nvSpPr>
        <p:spPr>
          <a:xfrm>
            <a:off x="751475" y="1336805"/>
            <a:ext cx="8596668" cy="3880773"/>
          </a:xfrm>
        </p:spPr>
        <p:txBody>
          <a:bodyPr>
            <a:noAutofit/>
          </a:bodyPr>
          <a:lstStyle/>
          <a:p>
            <a:r>
              <a:rPr lang="en-US" sz="3200" dirty="0" smtClean="0"/>
              <a:t>Emails among public agency staff, and emails between public agency staff and outside parties are typically “public records”</a:t>
            </a:r>
          </a:p>
          <a:p>
            <a:r>
              <a:rPr lang="en-US" sz="3200" dirty="0" smtClean="0"/>
              <a:t>PRA exceptions may apply</a:t>
            </a:r>
          </a:p>
          <a:p>
            <a:r>
              <a:rPr lang="en-US" sz="3200" dirty="0" smtClean="0"/>
              <a:t>Privileges may apply</a:t>
            </a:r>
          </a:p>
        </p:txBody>
      </p:sp>
    </p:spTree>
    <p:extLst>
      <p:ext uri="{BB962C8B-B14F-4D97-AF65-F5344CB8AC3E}">
        <p14:creationId xmlns:p14="http://schemas.microsoft.com/office/powerpoint/2010/main" val="2199222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 Bit About Privileges</a:t>
            </a:r>
            <a:endParaRPr lang="en-US" dirty="0">
              <a:solidFill>
                <a:schemeClr val="accent2"/>
              </a:solidFill>
            </a:endParaRPr>
          </a:p>
        </p:txBody>
      </p:sp>
      <p:sp>
        <p:nvSpPr>
          <p:cNvPr id="3" name="Content Placeholder 2"/>
          <p:cNvSpPr>
            <a:spLocks noGrp="1"/>
          </p:cNvSpPr>
          <p:nvPr>
            <p:ph idx="1"/>
          </p:nvPr>
        </p:nvSpPr>
        <p:spPr>
          <a:xfrm>
            <a:off x="677334" y="1493520"/>
            <a:ext cx="8596668" cy="4547843"/>
          </a:xfrm>
        </p:spPr>
        <p:txBody>
          <a:bodyPr>
            <a:normAutofit fontScale="92500" lnSpcReduction="20000"/>
          </a:bodyPr>
          <a:lstStyle/>
          <a:p>
            <a:r>
              <a:rPr lang="en-US" sz="3200" dirty="0" smtClean="0">
                <a:solidFill>
                  <a:schemeClr val="tx1"/>
                </a:solidFill>
              </a:rPr>
              <a:t>CEQA Administrative Records do not include privileged documents or trade secrets.  Common privileges include:  Attorney-Client, Attorney Work Product and Deliberative </a:t>
            </a:r>
            <a:r>
              <a:rPr lang="en-US" sz="3200" dirty="0">
                <a:solidFill>
                  <a:schemeClr val="tx1"/>
                </a:solidFill>
              </a:rPr>
              <a:t>P</a:t>
            </a:r>
            <a:r>
              <a:rPr lang="en-US" sz="3200" dirty="0" smtClean="0">
                <a:solidFill>
                  <a:schemeClr val="tx1"/>
                </a:solidFill>
              </a:rPr>
              <a:t>rocess. </a:t>
            </a:r>
          </a:p>
          <a:p>
            <a:r>
              <a:rPr lang="en-US" sz="3200" dirty="0" smtClean="0">
                <a:solidFill>
                  <a:schemeClr val="tx1"/>
                </a:solidFill>
              </a:rPr>
              <a:t>Be aware that merely copying your attorney may not be enough, so use caution and document why you are including counsel.</a:t>
            </a:r>
          </a:p>
          <a:p>
            <a:r>
              <a:rPr lang="en-US" sz="3200" dirty="0" smtClean="0">
                <a:solidFill>
                  <a:schemeClr val="tx1"/>
                </a:solidFill>
              </a:rPr>
              <a:t>Also make sure you review ALL documents before you turn them over to a petitioner for the record to ensure they are not privileged.</a:t>
            </a:r>
            <a:endParaRPr lang="en-US" sz="3200" dirty="0">
              <a:solidFill>
                <a:schemeClr val="tx1"/>
              </a:solidFill>
            </a:endParaRPr>
          </a:p>
        </p:txBody>
      </p:sp>
    </p:spTree>
    <p:extLst>
      <p:ext uri="{BB962C8B-B14F-4D97-AF65-F5344CB8AC3E}">
        <p14:creationId xmlns:p14="http://schemas.microsoft.com/office/powerpoint/2010/main" val="239706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CEQA &amp; Emails</a:t>
            </a:r>
            <a:br>
              <a:rPr lang="en-US" dirty="0" smtClean="0">
                <a:solidFill>
                  <a:schemeClr val="accent2"/>
                </a:solidFill>
              </a:rPr>
            </a:br>
            <a:r>
              <a:rPr lang="en-US" dirty="0" smtClean="0">
                <a:solidFill>
                  <a:schemeClr val="accent2"/>
                </a:solidFill>
              </a:rPr>
              <a:t>Pub. Res. Code § 21167.6(e)(10)</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sz="3200" dirty="0" smtClean="0"/>
              <a:t>Emails may fall within the administrative record requirement regarding </a:t>
            </a:r>
          </a:p>
          <a:p>
            <a:pPr marL="0" indent="0">
              <a:buNone/>
            </a:pPr>
            <a:r>
              <a:rPr lang="en-US" sz="3200" dirty="0"/>
              <a:t>	</a:t>
            </a:r>
            <a:r>
              <a:rPr lang="en-US" sz="3200" dirty="0" smtClean="0"/>
              <a:t>“any other written material relevant to 	the respondent public agency’s compliance 	with [CEQA] including…all internal agency 	communications, including staff notes and 	memoranda related to the project or to 	compliance with [CEQA].” </a:t>
            </a:r>
            <a:endParaRPr lang="en-US" sz="3200" dirty="0"/>
          </a:p>
        </p:txBody>
      </p:sp>
    </p:spTree>
    <p:extLst>
      <p:ext uri="{BB962C8B-B14F-4D97-AF65-F5344CB8AC3E}">
        <p14:creationId xmlns:p14="http://schemas.microsoft.com/office/powerpoint/2010/main" val="2409172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solidFill>
                  <a:schemeClr val="accent2"/>
                </a:solidFill>
              </a:rPr>
              <a:t>Caselaw</a:t>
            </a:r>
            <a:r>
              <a:rPr lang="en-US" dirty="0">
                <a:solidFill>
                  <a:schemeClr val="accent2"/>
                </a:solidFill>
              </a:rPr>
              <a:t>:</a:t>
            </a:r>
            <a:br>
              <a:rPr lang="en-US" dirty="0">
                <a:solidFill>
                  <a:schemeClr val="accent2"/>
                </a:solidFill>
              </a:rPr>
            </a:br>
            <a:r>
              <a:rPr lang="en-US" i="1" dirty="0" smtClean="0">
                <a:solidFill>
                  <a:schemeClr val="accent2"/>
                </a:solidFill>
              </a:rPr>
              <a:t>California Oak Foundation v. County of Tehama (</a:t>
            </a:r>
            <a:r>
              <a:rPr lang="en-US" dirty="0" smtClean="0">
                <a:solidFill>
                  <a:schemeClr val="accent2"/>
                </a:solidFill>
              </a:rPr>
              <a:t>2009) 174 Cal.App.4th 1217</a:t>
            </a:r>
            <a:endParaRPr lang="en-US" dirty="0"/>
          </a:p>
        </p:txBody>
      </p:sp>
      <p:sp>
        <p:nvSpPr>
          <p:cNvPr id="3" name="Content Placeholder 2"/>
          <p:cNvSpPr>
            <a:spLocks noGrp="1"/>
          </p:cNvSpPr>
          <p:nvPr>
            <p:ph idx="1"/>
          </p:nvPr>
        </p:nvSpPr>
        <p:spPr/>
        <p:txBody>
          <a:bodyPr>
            <a:normAutofit/>
          </a:bodyPr>
          <a:lstStyle/>
          <a:p>
            <a:r>
              <a:rPr lang="en-US" sz="3200" dirty="0">
                <a:solidFill>
                  <a:schemeClr val="tx1"/>
                </a:solidFill>
              </a:rPr>
              <a:t>Third District held parties had a common interest in defending the EIR in litigation </a:t>
            </a:r>
          </a:p>
          <a:p>
            <a:r>
              <a:rPr lang="en-US" sz="3200" dirty="0">
                <a:solidFill>
                  <a:schemeClr val="tx1"/>
                </a:solidFill>
              </a:rPr>
              <a:t>Letters, which contained legal advice from outside counsel shared by the agency to the developer could be excluded from AR as attorney-client privilege </a:t>
            </a:r>
          </a:p>
          <a:p>
            <a:endParaRPr lang="en-US" sz="3200" dirty="0">
              <a:solidFill>
                <a:schemeClr val="tx1"/>
              </a:solidFill>
            </a:endParaRPr>
          </a:p>
        </p:txBody>
      </p:sp>
    </p:spTree>
    <p:extLst>
      <p:ext uri="{BB962C8B-B14F-4D97-AF65-F5344CB8AC3E}">
        <p14:creationId xmlns:p14="http://schemas.microsoft.com/office/powerpoint/2010/main" val="3202020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smtClean="0">
                <a:solidFill>
                  <a:schemeClr val="accent2"/>
                </a:solidFill>
              </a:rPr>
              <a:t>Caselaw</a:t>
            </a:r>
            <a:r>
              <a:rPr lang="en-US" dirty="0" smtClean="0">
                <a:solidFill>
                  <a:schemeClr val="accent2"/>
                </a:solidFill>
              </a:rPr>
              <a:t>:</a:t>
            </a:r>
            <a:br>
              <a:rPr lang="en-US" dirty="0" smtClean="0">
                <a:solidFill>
                  <a:schemeClr val="accent2"/>
                </a:solidFill>
              </a:rPr>
            </a:br>
            <a:r>
              <a:rPr lang="en-US" i="1" dirty="0" smtClean="0">
                <a:solidFill>
                  <a:schemeClr val="accent2"/>
                </a:solidFill>
              </a:rPr>
              <a:t>Citizens for Ceres v. Superior Court</a:t>
            </a:r>
            <a:br>
              <a:rPr lang="en-US" i="1" dirty="0" smtClean="0">
                <a:solidFill>
                  <a:schemeClr val="accent2"/>
                </a:solidFill>
              </a:rPr>
            </a:br>
            <a:r>
              <a:rPr lang="en-US" i="1" dirty="0" smtClean="0">
                <a:solidFill>
                  <a:schemeClr val="accent2"/>
                </a:solidFill>
              </a:rPr>
              <a:t>(2013) 217 Cal.App.4th 889</a:t>
            </a:r>
            <a:endParaRPr lang="en-US" dirty="0">
              <a:solidFill>
                <a:schemeClr val="accent2"/>
              </a:solidFill>
            </a:endParaRPr>
          </a:p>
        </p:txBody>
      </p:sp>
      <p:sp>
        <p:nvSpPr>
          <p:cNvPr id="3" name="Content Placeholder 2"/>
          <p:cNvSpPr>
            <a:spLocks noGrp="1"/>
          </p:cNvSpPr>
          <p:nvPr>
            <p:ph idx="1"/>
          </p:nvPr>
        </p:nvSpPr>
        <p:spPr/>
        <p:txBody>
          <a:bodyPr>
            <a:noAutofit/>
          </a:bodyPr>
          <a:lstStyle/>
          <a:p>
            <a:r>
              <a:rPr lang="en-US" sz="2800" dirty="0">
                <a:solidFill>
                  <a:schemeClr val="tx1"/>
                </a:solidFill>
              </a:rPr>
              <a:t>Communications between a lead agency and the project applicant </a:t>
            </a:r>
            <a:r>
              <a:rPr lang="en-US" sz="2800" u="sng" dirty="0">
                <a:solidFill>
                  <a:schemeClr val="tx1"/>
                </a:solidFill>
              </a:rPr>
              <a:t>before</a:t>
            </a:r>
            <a:r>
              <a:rPr lang="en-US" sz="2800" dirty="0">
                <a:solidFill>
                  <a:schemeClr val="tx1"/>
                </a:solidFill>
              </a:rPr>
              <a:t> project approval are not protected because the interest of the lead agency and project applicant “diverge fundamentally”</a:t>
            </a:r>
          </a:p>
          <a:p>
            <a:r>
              <a:rPr lang="en-US" sz="2800" dirty="0">
                <a:solidFill>
                  <a:schemeClr val="tx1"/>
                </a:solidFill>
              </a:rPr>
              <a:t>All communications between the lead agency or applicant’s attorneys, which fall under Public Resources Code Section 21167.6 (e), must be included in AR</a:t>
            </a:r>
          </a:p>
          <a:p>
            <a:endParaRPr lang="en-US" sz="3200" dirty="0">
              <a:solidFill>
                <a:schemeClr val="tx1"/>
              </a:solidFill>
            </a:endParaRPr>
          </a:p>
        </p:txBody>
      </p:sp>
    </p:spTree>
    <p:extLst>
      <p:ext uri="{BB962C8B-B14F-4D97-AF65-F5344CB8AC3E}">
        <p14:creationId xmlns:p14="http://schemas.microsoft.com/office/powerpoint/2010/main" val="183644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solidFill>
                  <a:schemeClr val="accent2"/>
                </a:solidFill>
              </a:rPr>
              <a:t>Caselaw</a:t>
            </a:r>
            <a:r>
              <a:rPr lang="en-US" dirty="0">
                <a:solidFill>
                  <a:schemeClr val="accent2"/>
                </a:solidFill>
              </a:rPr>
              <a:t>:</a:t>
            </a:r>
            <a:br>
              <a:rPr lang="en-US" dirty="0">
                <a:solidFill>
                  <a:schemeClr val="accent2"/>
                </a:solidFill>
              </a:rPr>
            </a:br>
            <a:r>
              <a:rPr lang="en-US" i="1" dirty="0" smtClean="0">
                <a:solidFill>
                  <a:schemeClr val="accent2"/>
                </a:solidFill>
              </a:rPr>
              <a:t>City of San Jose v. Superior Court </a:t>
            </a:r>
            <a:r>
              <a:rPr lang="en-US" dirty="0" smtClean="0">
                <a:solidFill>
                  <a:schemeClr val="accent2"/>
                </a:solidFill>
              </a:rPr>
              <a:t>(2017)</a:t>
            </a:r>
            <a:br>
              <a:rPr lang="en-US" dirty="0" smtClean="0">
                <a:solidFill>
                  <a:schemeClr val="accent2"/>
                </a:solidFill>
              </a:rPr>
            </a:br>
            <a:r>
              <a:rPr lang="en-US" dirty="0" smtClean="0">
                <a:solidFill>
                  <a:schemeClr val="accent2"/>
                </a:solidFill>
              </a:rPr>
              <a:t> 2 Cal.5</a:t>
            </a:r>
            <a:r>
              <a:rPr lang="en-US" baseline="30000" dirty="0" smtClean="0">
                <a:solidFill>
                  <a:schemeClr val="accent2"/>
                </a:solidFill>
              </a:rPr>
              <a:t>th</a:t>
            </a:r>
            <a:r>
              <a:rPr lang="en-US" dirty="0" smtClean="0">
                <a:solidFill>
                  <a:schemeClr val="accent2"/>
                </a:solidFill>
              </a:rPr>
              <a:t> 608</a:t>
            </a:r>
            <a:endParaRPr lang="en-US" dirty="0"/>
          </a:p>
        </p:txBody>
      </p:sp>
      <p:sp>
        <p:nvSpPr>
          <p:cNvPr id="3" name="Content Placeholder 2"/>
          <p:cNvSpPr>
            <a:spLocks noGrp="1"/>
          </p:cNvSpPr>
          <p:nvPr>
            <p:ph idx="1"/>
          </p:nvPr>
        </p:nvSpPr>
        <p:spPr>
          <a:xfrm>
            <a:off x="677334" y="2175801"/>
            <a:ext cx="8596668" cy="3880773"/>
          </a:xfrm>
        </p:spPr>
        <p:txBody>
          <a:bodyPr>
            <a:noAutofit/>
          </a:bodyPr>
          <a:lstStyle/>
          <a:p>
            <a:r>
              <a:rPr lang="en-US" sz="2800" dirty="0" smtClean="0"/>
              <a:t>Supreme Court rules that emails sent by public officials from their private email accounts are public records</a:t>
            </a:r>
          </a:p>
          <a:p>
            <a:r>
              <a:rPr lang="en-US" sz="2800" dirty="0" smtClean="0"/>
              <a:t>Universe of “public records” arguably expanded</a:t>
            </a:r>
          </a:p>
          <a:p>
            <a:r>
              <a:rPr lang="en-US" sz="2800" dirty="0" smtClean="0"/>
              <a:t>NOTE – again, the scope of the Public Records Act is much more broad than the scope of records appropriate in the CEQA record</a:t>
            </a:r>
            <a:endParaRPr lang="en-US" sz="2800" dirty="0"/>
          </a:p>
        </p:txBody>
      </p:sp>
    </p:spTree>
    <p:extLst>
      <p:ext uri="{BB962C8B-B14F-4D97-AF65-F5344CB8AC3E}">
        <p14:creationId xmlns:p14="http://schemas.microsoft.com/office/powerpoint/2010/main" val="777017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solidFill>
                  <a:schemeClr val="accent2"/>
                </a:solidFill>
              </a:rPr>
              <a:t>Caselaw</a:t>
            </a:r>
            <a:r>
              <a:rPr lang="en-US" u="sng" dirty="0">
                <a:solidFill>
                  <a:schemeClr val="accent2"/>
                </a:solidFill>
              </a:rPr>
              <a:t>:</a:t>
            </a:r>
            <a:r>
              <a:rPr lang="en-US" dirty="0">
                <a:solidFill>
                  <a:schemeClr val="accent2"/>
                </a:solidFill>
              </a:rPr>
              <a:t/>
            </a:r>
            <a:br>
              <a:rPr lang="en-US" dirty="0">
                <a:solidFill>
                  <a:schemeClr val="accent2"/>
                </a:solidFill>
              </a:rPr>
            </a:br>
            <a:r>
              <a:rPr lang="en-US" dirty="0" smtClean="0">
                <a:solidFill>
                  <a:schemeClr val="accent2"/>
                </a:solidFill>
              </a:rPr>
              <a:t>Return to </a:t>
            </a:r>
            <a:br>
              <a:rPr lang="en-US" dirty="0" smtClean="0">
                <a:solidFill>
                  <a:schemeClr val="accent2"/>
                </a:solidFill>
              </a:rPr>
            </a:br>
            <a:r>
              <a:rPr lang="en-US" i="1" dirty="0" smtClean="0">
                <a:solidFill>
                  <a:schemeClr val="accent2"/>
                </a:solidFill>
              </a:rPr>
              <a:t>Protect Our Water v. County of Merced</a:t>
            </a:r>
            <a:endParaRPr lang="en-US" dirty="0"/>
          </a:p>
        </p:txBody>
      </p:sp>
      <p:sp>
        <p:nvSpPr>
          <p:cNvPr id="3" name="Content Placeholder 2"/>
          <p:cNvSpPr>
            <a:spLocks noGrp="1"/>
          </p:cNvSpPr>
          <p:nvPr>
            <p:ph idx="1"/>
          </p:nvPr>
        </p:nvSpPr>
        <p:spPr/>
        <p:txBody>
          <a:bodyPr>
            <a:noAutofit/>
          </a:bodyPr>
          <a:lstStyle/>
          <a:p>
            <a:r>
              <a:rPr lang="en-US" sz="2800" dirty="0" smtClean="0">
                <a:solidFill>
                  <a:schemeClr val="tx1"/>
                </a:solidFill>
              </a:rPr>
              <a:t>Petitioner elected to prepare the administrative record, but provided a poorly organized and poorly indexed record to the lead agency.  The lead agency felt compelled to certify the record anyways.</a:t>
            </a:r>
          </a:p>
          <a:p>
            <a:r>
              <a:rPr lang="en-US" sz="2800" dirty="0" smtClean="0">
                <a:solidFill>
                  <a:schemeClr val="tx1"/>
                </a:solidFill>
              </a:rPr>
              <a:t>Court confirmed that the record is, ultimately, the lead agency’s and should only be certified as complete and accurate once it actually </a:t>
            </a:r>
            <a:r>
              <a:rPr lang="en-US" sz="2800" u="sng" dirty="0" smtClean="0">
                <a:solidFill>
                  <a:schemeClr val="tx1"/>
                </a:solidFill>
              </a:rPr>
              <a:t>is</a:t>
            </a:r>
            <a:r>
              <a:rPr lang="en-US" sz="2800" dirty="0" smtClean="0">
                <a:solidFill>
                  <a:schemeClr val="tx1"/>
                </a:solidFill>
              </a:rPr>
              <a:t>.</a:t>
            </a:r>
          </a:p>
        </p:txBody>
      </p:sp>
    </p:spTree>
    <p:extLst>
      <p:ext uri="{BB962C8B-B14F-4D97-AF65-F5344CB8AC3E}">
        <p14:creationId xmlns:p14="http://schemas.microsoft.com/office/powerpoint/2010/main" val="590522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Intersection </a:t>
            </a:r>
            <a:endParaRPr lang="en-US" dirty="0">
              <a:solidFill>
                <a:schemeClr val="accent2"/>
              </a:solidFill>
            </a:endParaRPr>
          </a:p>
        </p:txBody>
      </p:sp>
      <p:sp>
        <p:nvSpPr>
          <p:cNvPr id="3" name="Content Placeholder 2"/>
          <p:cNvSpPr>
            <a:spLocks noGrp="1"/>
          </p:cNvSpPr>
          <p:nvPr>
            <p:ph idx="1"/>
          </p:nvPr>
        </p:nvSpPr>
        <p:spPr>
          <a:xfrm>
            <a:off x="677334" y="1328567"/>
            <a:ext cx="8596668" cy="3880773"/>
          </a:xfrm>
        </p:spPr>
        <p:txBody>
          <a:bodyPr>
            <a:noAutofit/>
          </a:bodyPr>
          <a:lstStyle/>
          <a:p>
            <a:r>
              <a:rPr lang="en-US" sz="2400" dirty="0" smtClean="0"/>
              <a:t>Emails might be provided in response to a request under the Public Records Act</a:t>
            </a:r>
          </a:p>
          <a:p>
            <a:pPr lvl="1"/>
            <a:r>
              <a:rPr lang="en-US" sz="2200" dirty="0" smtClean="0"/>
              <a:t>Do they belong in the CEQA record?</a:t>
            </a:r>
          </a:p>
          <a:p>
            <a:pPr lvl="1"/>
            <a:r>
              <a:rPr lang="en-US" sz="2200" dirty="0" smtClean="0"/>
              <a:t>Are they relevant?</a:t>
            </a:r>
          </a:p>
          <a:p>
            <a:pPr lvl="1"/>
            <a:r>
              <a:rPr lang="en-US" sz="2200" dirty="0" smtClean="0"/>
              <a:t>Cost limitations?</a:t>
            </a:r>
          </a:p>
          <a:p>
            <a:r>
              <a:rPr lang="en-US" sz="2400" dirty="0"/>
              <a:t>Ultimately, it is the public agency’s record</a:t>
            </a:r>
          </a:p>
          <a:p>
            <a:r>
              <a:rPr lang="en-US" sz="2400" dirty="0"/>
              <a:t>The public agency could certify the record without the </a:t>
            </a:r>
            <a:r>
              <a:rPr lang="en-US" sz="2400" dirty="0" smtClean="0"/>
              <a:t>emails</a:t>
            </a:r>
            <a:endParaRPr lang="en-US" sz="2400" dirty="0"/>
          </a:p>
          <a:p>
            <a:r>
              <a:rPr lang="en-US" sz="2400" dirty="0"/>
              <a:t>Petitioner could then file a Motion to Augment the Record, and the Court decides</a:t>
            </a:r>
          </a:p>
          <a:p>
            <a:pPr marL="0" indent="0">
              <a:buNone/>
            </a:pPr>
            <a:endParaRPr lang="en-US" sz="2800" dirty="0" smtClean="0"/>
          </a:p>
          <a:p>
            <a:endParaRPr lang="en-US" sz="2800" dirty="0" smtClean="0"/>
          </a:p>
          <a:p>
            <a:pPr marL="0" indent="0">
              <a:buNone/>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039" y="3746029"/>
            <a:ext cx="2249703" cy="2596314"/>
          </a:xfrm>
          <a:prstGeom prst="rect">
            <a:avLst/>
          </a:prstGeom>
        </p:spPr>
      </p:pic>
    </p:spTree>
    <p:extLst>
      <p:ext uri="{BB962C8B-B14F-4D97-AF65-F5344CB8AC3E}">
        <p14:creationId xmlns:p14="http://schemas.microsoft.com/office/powerpoint/2010/main" val="154872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59" y="565150"/>
            <a:ext cx="8596668" cy="1320800"/>
          </a:xfrm>
        </p:spPr>
        <p:txBody>
          <a:bodyPr/>
          <a:lstStyle/>
          <a:p>
            <a:r>
              <a:rPr lang="en-US" dirty="0" smtClean="0">
                <a:solidFill>
                  <a:schemeClr val="accent2"/>
                </a:solidFill>
              </a:rPr>
              <a:t>Charity Schiller</a:t>
            </a:r>
            <a:br>
              <a:rPr lang="en-US" dirty="0" smtClean="0">
                <a:solidFill>
                  <a:schemeClr val="accent2"/>
                </a:solidFill>
              </a:rPr>
            </a:br>
            <a:r>
              <a:rPr lang="en-US" dirty="0" smtClean="0">
                <a:solidFill>
                  <a:schemeClr val="accent2"/>
                </a:solidFill>
              </a:rPr>
              <a:t>Best, Best &amp; Krieger </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GB" sz="3200" dirty="0" smtClean="0"/>
              <a:t>Partner</a:t>
            </a:r>
          </a:p>
          <a:p>
            <a:pPr marL="0" lvl="0" indent="0">
              <a:spcBef>
                <a:spcPts val="25"/>
              </a:spcBef>
              <a:buClr>
                <a:srgbClr val="807F83"/>
              </a:buClr>
              <a:buNone/>
              <a:defRPr/>
            </a:pPr>
            <a:endParaRPr lang="en-US" sz="3200" dirty="0" smtClean="0">
              <a:solidFill>
                <a:srgbClr val="00467F"/>
              </a:solidFill>
            </a:endParaRPr>
          </a:p>
          <a:p>
            <a:pPr marL="0" lvl="0" indent="0">
              <a:spcBef>
                <a:spcPts val="25"/>
              </a:spcBef>
              <a:buClr>
                <a:srgbClr val="807F83"/>
              </a:buClr>
              <a:buNone/>
              <a:defRPr/>
            </a:pPr>
            <a:r>
              <a:rPr lang="en-US" sz="3200" dirty="0" smtClean="0">
                <a:solidFill>
                  <a:srgbClr val="00467F"/>
                </a:solidFill>
              </a:rPr>
              <a:t>Riverside </a:t>
            </a:r>
            <a:r>
              <a:rPr lang="en-US" sz="3200" dirty="0">
                <a:solidFill>
                  <a:srgbClr val="00467F"/>
                </a:solidFill>
              </a:rPr>
              <a:t>Office</a:t>
            </a:r>
          </a:p>
          <a:p>
            <a:pPr marL="0" lvl="0" indent="0">
              <a:spcBef>
                <a:spcPts val="25"/>
              </a:spcBef>
              <a:buClr>
                <a:srgbClr val="807F83"/>
              </a:buClr>
              <a:buNone/>
              <a:defRPr/>
            </a:pPr>
            <a:r>
              <a:rPr lang="en-US" sz="3200" dirty="0">
                <a:solidFill>
                  <a:srgbClr val="00467F"/>
                </a:solidFill>
              </a:rPr>
              <a:t>Phone: (951) 826-8223</a:t>
            </a:r>
          </a:p>
          <a:p>
            <a:pPr marL="0" lvl="0" indent="0">
              <a:spcBef>
                <a:spcPts val="25"/>
              </a:spcBef>
              <a:buClr>
                <a:srgbClr val="807F83"/>
              </a:buClr>
              <a:buNone/>
              <a:defRPr/>
            </a:pPr>
            <a:r>
              <a:rPr lang="en-US" sz="3200" dirty="0">
                <a:solidFill>
                  <a:srgbClr val="00467F"/>
                </a:solidFill>
              </a:rPr>
              <a:t>Email: </a:t>
            </a:r>
            <a:r>
              <a:rPr lang="en-US" sz="3200" dirty="0">
                <a:solidFill>
                  <a:srgbClr val="00467F"/>
                </a:solidFill>
                <a:hlinkClick r:id="rId3"/>
              </a:rPr>
              <a:t>charity.schiller@bbklaw.com</a:t>
            </a:r>
            <a:r>
              <a:rPr lang="en-US" sz="3200" dirty="0">
                <a:solidFill>
                  <a:srgbClr val="00467F"/>
                </a:solidFill>
              </a:rPr>
              <a:t> </a:t>
            </a:r>
          </a:p>
          <a:p>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260" y="4803381"/>
            <a:ext cx="3829418" cy="1512620"/>
          </a:xfrm>
          <a:prstGeom prst="rect">
            <a:avLst/>
          </a:prstGeom>
        </p:spPr>
      </p:pic>
      <p:pic>
        <p:nvPicPr>
          <p:cNvPr id="1026" name="Picture 2" descr="Charity B. Schi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876" y="229677"/>
            <a:ext cx="2957589" cy="295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33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2"/>
                </a:solidFill>
              </a:rPr>
              <a:t>BEST PRACTICES</a:t>
            </a:r>
            <a:endParaRPr lang="en-US" dirty="0"/>
          </a:p>
        </p:txBody>
      </p:sp>
      <p:sp>
        <p:nvSpPr>
          <p:cNvPr id="3" name="Content Placeholder 2"/>
          <p:cNvSpPr>
            <a:spLocks noGrp="1"/>
          </p:cNvSpPr>
          <p:nvPr>
            <p:ph idx="1"/>
          </p:nvPr>
        </p:nvSpPr>
        <p:spPr>
          <a:xfrm>
            <a:off x="677334" y="1559227"/>
            <a:ext cx="8596668" cy="3880773"/>
          </a:xfrm>
        </p:spPr>
        <p:txBody>
          <a:bodyPr>
            <a:normAutofit fontScale="92500" lnSpcReduction="20000"/>
          </a:bodyPr>
          <a:lstStyle/>
          <a:p>
            <a:r>
              <a:rPr lang="en-US" sz="3200" dirty="0" smtClean="0"/>
              <a:t>Pick up the phone</a:t>
            </a:r>
          </a:p>
          <a:p>
            <a:r>
              <a:rPr lang="en-US" sz="3200" dirty="0" smtClean="0"/>
              <a:t>Meet in person</a:t>
            </a:r>
          </a:p>
          <a:p>
            <a:r>
              <a:rPr lang="en-US" sz="3200" dirty="0" smtClean="0"/>
              <a:t>Confirm whether emails are privileged</a:t>
            </a:r>
          </a:p>
          <a:p>
            <a:r>
              <a:rPr lang="en-US" sz="3200" dirty="0" smtClean="0"/>
              <a:t>Use good judgment when sending emails</a:t>
            </a:r>
          </a:p>
          <a:p>
            <a:r>
              <a:rPr lang="en-US" sz="3200" dirty="0" smtClean="0"/>
              <a:t>Think about which devices you are using to communicate –</a:t>
            </a:r>
          </a:p>
          <a:p>
            <a:pPr lvl="1"/>
            <a:r>
              <a:rPr lang="en-US" sz="3200" dirty="0" smtClean="0"/>
              <a:t>Private phones?</a:t>
            </a:r>
          </a:p>
          <a:p>
            <a:pPr lvl="1"/>
            <a:r>
              <a:rPr lang="en-US" sz="3200" dirty="0" smtClean="0"/>
              <a:t>Private email?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100" y="2830881"/>
            <a:ext cx="3027900" cy="3558746"/>
          </a:xfrm>
          <a:prstGeom prst="rect">
            <a:avLst/>
          </a:prstGeom>
        </p:spPr>
      </p:pic>
    </p:spTree>
    <p:extLst>
      <p:ext uri="{BB962C8B-B14F-4D97-AF65-F5344CB8AC3E}">
        <p14:creationId xmlns:p14="http://schemas.microsoft.com/office/powerpoint/2010/main" val="1997350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2338632"/>
            <a:ext cx="7766936" cy="1646302"/>
          </a:xfrm>
        </p:spPr>
        <p:txBody>
          <a:bodyPr/>
          <a:lstStyle/>
          <a:p>
            <a:pPr algn="ctr"/>
            <a:r>
              <a:rPr lang="en-US" dirty="0">
                <a:solidFill>
                  <a:schemeClr val="accent2"/>
                </a:solidFill>
              </a:rPr>
              <a:t>Which Documents Can be Reached?</a:t>
            </a:r>
          </a:p>
        </p:txBody>
      </p:sp>
      <p:sp>
        <p:nvSpPr>
          <p:cNvPr id="2" name="Subtitle 1"/>
          <p:cNvSpPr>
            <a:spLocks noGrp="1"/>
          </p:cNvSpPr>
          <p:nvPr>
            <p:ph type="subTitle" idx="1"/>
          </p:nvPr>
        </p:nvSpPr>
        <p:spPr>
          <a:xfrm>
            <a:off x="1507067" y="3984934"/>
            <a:ext cx="7766936" cy="1096899"/>
          </a:xfrm>
        </p:spPr>
        <p:txBody>
          <a:bodyPr>
            <a:noAutofit/>
          </a:bodyPr>
          <a:lstStyle/>
          <a:p>
            <a:pPr algn="ctr"/>
            <a:r>
              <a:rPr lang="en-US" sz="4400" dirty="0" smtClean="0">
                <a:solidFill>
                  <a:schemeClr val="tx1"/>
                </a:solidFill>
              </a:rPr>
              <a:t>Preliminary Drafts</a:t>
            </a:r>
            <a:endParaRPr lang="en-US" sz="44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982" y="410975"/>
            <a:ext cx="3867690" cy="1486107"/>
          </a:xfrm>
          <a:prstGeom prst="rect">
            <a:avLst/>
          </a:prstGeom>
        </p:spPr>
      </p:pic>
    </p:spTree>
    <p:extLst>
      <p:ext uri="{BB962C8B-B14F-4D97-AF65-F5344CB8AC3E}">
        <p14:creationId xmlns:p14="http://schemas.microsoft.com/office/powerpoint/2010/main" val="4228575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What Are Petitioners Looking For?</a:t>
            </a:r>
            <a:endParaRPr lang="en-US" dirty="0">
              <a:solidFill>
                <a:schemeClr val="accent2"/>
              </a:solidFill>
            </a:endParaRPr>
          </a:p>
        </p:txBody>
      </p:sp>
      <p:sp>
        <p:nvSpPr>
          <p:cNvPr id="3" name="Content Placeholder 2"/>
          <p:cNvSpPr>
            <a:spLocks noGrp="1"/>
          </p:cNvSpPr>
          <p:nvPr>
            <p:ph idx="1"/>
          </p:nvPr>
        </p:nvSpPr>
        <p:spPr>
          <a:xfrm>
            <a:off x="677334" y="1559227"/>
            <a:ext cx="8596668" cy="3880773"/>
          </a:xfrm>
        </p:spPr>
        <p:txBody>
          <a:bodyPr>
            <a:noAutofit/>
          </a:bodyPr>
          <a:lstStyle/>
          <a:p>
            <a:r>
              <a:rPr lang="en-US" sz="3200" dirty="0" smtClean="0"/>
              <a:t>Preliminary drafts showing how the project has changed as it moves along</a:t>
            </a:r>
          </a:p>
          <a:p>
            <a:r>
              <a:rPr lang="en-US" sz="3200" dirty="0" smtClean="0"/>
              <a:t>Could include more than just preliminary drafts of environmental documents, such as related:</a:t>
            </a:r>
          </a:p>
          <a:p>
            <a:pPr lvl="1"/>
            <a:r>
              <a:rPr lang="en-US" sz="3200" dirty="0" smtClean="0"/>
              <a:t>Emails</a:t>
            </a:r>
          </a:p>
          <a:p>
            <a:pPr lvl="1"/>
            <a:r>
              <a:rPr lang="en-US" sz="3200" dirty="0" smtClean="0"/>
              <a:t>Other written correspondence</a:t>
            </a:r>
          </a:p>
          <a:p>
            <a:pPr lvl="1"/>
            <a:r>
              <a:rPr lang="en-US" sz="3200" dirty="0" smtClean="0"/>
              <a:t>Notes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4657" y="477518"/>
            <a:ext cx="1828804" cy="1584963"/>
          </a:xfrm>
          <a:prstGeom prst="rect">
            <a:avLst/>
          </a:prstGeom>
        </p:spPr>
      </p:pic>
    </p:spTree>
    <p:extLst>
      <p:ext uri="{BB962C8B-B14F-4D97-AF65-F5344CB8AC3E}">
        <p14:creationId xmlns:p14="http://schemas.microsoft.com/office/powerpoint/2010/main" val="912856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Preliminary Drafts &amp; </a:t>
            </a:r>
            <a:br>
              <a:rPr lang="en-US" dirty="0" smtClean="0">
                <a:solidFill>
                  <a:schemeClr val="accent2"/>
                </a:solidFill>
              </a:rPr>
            </a:br>
            <a:r>
              <a:rPr lang="en-US" dirty="0" smtClean="0">
                <a:solidFill>
                  <a:schemeClr val="accent2"/>
                </a:solidFill>
              </a:rPr>
              <a:t>The Public Records Act</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3200" dirty="0" smtClean="0"/>
              <a:t>Preliminary drafts exception from the Public Records Act</a:t>
            </a:r>
          </a:p>
          <a:p>
            <a:r>
              <a:rPr lang="en-US" sz="3200" dirty="0" smtClean="0"/>
              <a:t>Applies </a:t>
            </a:r>
            <a:r>
              <a:rPr lang="en-US" sz="3200" i="1" dirty="0" smtClean="0"/>
              <a:t>only</a:t>
            </a:r>
            <a:r>
              <a:rPr lang="en-US" sz="3200" dirty="0" smtClean="0"/>
              <a:t> if preliminary drafts are not kept in the ordinary course of business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185" y="3762666"/>
            <a:ext cx="1787226" cy="2988242"/>
          </a:xfrm>
          <a:prstGeom prst="rect">
            <a:avLst/>
          </a:prstGeom>
        </p:spPr>
      </p:pic>
    </p:spTree>
    <p:extLst>
      <p:ext uri="{BB962C8B-B14F-4D97-AF65-F5344CB8AC3E}">
        <p14:creationId xmlns:p14="http://schemas.microsoft.com/office/powerpoint/2010/main" val="664109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Preliminary Drafts &amp; </a:t>
            </a:r>
            <a:r>
              <a:rPr lang="en-US" dirty="0" smtClean="0">
                <a:solidFill>
                  <a:schemeClr val="accent2"/>
                </a:solidFill>
              </a:rPr>
              <a:t>CEQA</a:t>
            </a:r>
            <a:endParaRPr lang="en-US" dirty="0"/>
          </a:p>
        </p:txBody>
      </p:sp>
      <p:sp>
        <p:nvSpPr>
          <p:cNvPr id="3" name="Content Placeholder 2"/>
          <p:cNvSpPr>
            <a:spLocks noGrp="1"/>
          </p:cNvSpPr>
          <p:nvPr>
            <p:ph idx="1"/>
          </p:nvPr>
        </p:nvSpPr>
        <p:spPr>
          <a:xfrm>
            <a:off x="677334" y="1559227"/>
            <a:ext cx="8596668" cy="3880773"/>
          </a:xfrm>
        </p:spPr>
        <p:txBody>
          <a:bodyPr>
            <a:noAutofit/>
          </a:bodyPr>
          <a:lstStyle/>
          <a:p>
            <a:r>
              <a:rPr lang="en-US" sz="3200" dirty="0" smtClean="0"/>
              <a:t>CEQA says that only preliminary drafts that are circulated for public review, such as Draft EIRs, must be included in the record (Pub. Res. Code § 21167.6)</a:t>
            </a:r>
          </a:p>
          <a:p>
            <a:r>
              <a:rPr lang="en-US" sz="3200" dirty="0" smtClean="0"/>
              <a:t>Lack of cases addressing this issue</a:t>
            </a:r>
          </a:p>
          <a:p>
            <a:r>
              <a:rPr lang="en-US" sz="3200" dirty="0" smtClean="0"/>
              <a:t>Leading CEQA treatises confirm that preliminary drafts need not be included in the administrative record</a:t>
            </a:r>
            <a:endParaRPr lang="en-US" sz="3200" dirty="0"/>
          </a:p>
        </p:txBody>
      </p:sp>
    </p:spTree>
    <p:extLst>
      <p:ext uri="{BB962C8B-B14F-4D97-AF65-F5344CB8AC3E}">
        <p14:creationId xmlns:p14="http://schemas.microsoft.com/office/powerpoint/2010/main" val="1748466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Intersection </a:t>
            </a:r>
            <a:endParaRPr lang="en-US" dirty="0">
              <a:solidFill>
                <a:schemeClr val="accent2"/>
              </a:solidFill>
            </a:endParaRPr>
          </a:p>
        </p:txBody>
      </p:sp>
      <p:sp>
        <p:nvSpPr>
          <p:cNvPr id="3" name="Content Placeholder 2"/>
          <p:cNvSpPr>
            <a:spLocks noGrp="1"/>
          </p:cNvSpPr>
          <p:nvPr>
            <p:ph idx="1"/>
          </p:nvPr>
        </p:nvSpPr>
        <p:spPr>
          <a:xfrm>
            <a:off x="677334" y="1328567"/>
            <a:ext cx="8596668" cy="3880773"/>
          </a:xfrm>
        </p:spPr>
        <p:txBody>
          <a:bodyPr>
            <a:noAutofit/>
          </a:bodyPr>
          <a:lstStyle/>
          <a:p>
            <a:r>
              <a:rPr lang="en-US" sz="2800" dirty="0" smtClean="0"/>
              <a:t>Preliminary drafts might be provided in response to a request under the Public Records Act</a:t>
            </a:r>
          </a:p>
          <a:p>
            <a:r>
              <a:rPr lang="en-US" sz="2800" dirty="0" smtClean="0"/>
              <a:t>May clash over whether they should be included in the CEQA record</a:t>
            </a:r>
          </a:p>
          <a:p>
            <a:r>
              <a:rPr lang="en-US" sz="2800" dirty="0" smtClean="0"/>
              <a:t>Again, could lead to a Motion to Augment the Record</a:t>
            </a:r>
          </a:p>
          <a:p>
            <a:pPr marL="0" indent="0">
              <a:buNone/>
            </a:pP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712" y="196807"/>
            <a:ext cx="2876881" cy="1920318"/>
          </a:xfrm>
          <a:prstGeom prst="rect">
            <a:avLst/>
          </a:prstGeom>
        </p:spPr>
      </p:pic>
    </p:spTree>
    <p:extLst>
      <p:ext uri="{BB962C8B-B14F-4D97-AF65-F5344CB8AC3E}">
        <p14:creationId xmlns:p14="http://schemas.microsoft.com/office/powerpoint/2010/main" val="770586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2"/>
                </a:solidFill>
              </a:rPr>
              <a:t>BEST PRACTICES</a:t>
            </a:r>
            <a:endParaRPr lang="en-US" dirty="0"/>
          </a:p>
        </p:txBody>
      </p:sp>
      <p:sp>
        <p:nvSpPr>
          <p:cNvPr id="3" name="Content Placeholder 2"/>
          <p:cNvSpPr>
            <a:spLocks noGrp="1"/>
          </p:cNvSpPr>
          <p:nvPr>
            <p:ph idx="1"/>
          </p:nvPr>
        </p:nvSpPr>
        <p:spPr>
          <a:xfrm>
            <a:off x="677334" y="1542751"/>
            <a:ext cx="8596668" cy="3880773"/>
          </a:xfrm>
        </p:spPr>
        <p:txBody>
          <a:bodyPr>
            <a:noAutofit/>
          </a:bodyPr>
          <a:lstStyle/>
          <a:p>
            <a:r>
              <a:rPr lang="en-US" sz="3200" dirty="0" smtClean="0"/>
              <a:t>Know your document retention policies (public agencies and consultants alike)!</a:t>
            </a:r>
          </a:p>
          <a:p>
            <a:pPr lvl="1"/>
            <a:r>
              <a:rPr lang="en-US" sz="3200" dirty="0" smtClean="0"/>
              <a:t>Do you have a policy?</a:t>
            </a:r>
          </a:p>
          <a:p>
            <a:pPr lvl="1"/>
            <a:r>
              <a:rPr lang="en-US" sz="3200" dirty="0" smtClean="0"/>
              <a:t>What does it say?</a:t>
            </a:r>
          </a:p>
          <a:p>
            <a:pPr lvl="1"/>
            <a:r>
              <a:rPr lang="en-US" sz="3200" dirty="0" smtClean="0"/>
              <a:t>Are you organizing your files consistent with the policy?</a:t>
            </a:r>
          </a:p>
          <a:p>
            <a:r>
              <a:rPr lang="en-US" sz="3200" dirty="0" smtClean="0"/>
              <a:t>Know whether a litigation hold is in place</a:t>
            </a:r>
          </a:p>
          <a:p>
            <a:r>
              <a:rPr lang="en-US" sz="3200" dirty="0" smtClean="0"/>
              <a:t>Be thoughtful about what is kept throughout the process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224" y="362564"/>
            <a:ext cx="1642430" cy="2983747"/>
          </a:xfrm>
          <a:prstGeom prst="rect">
            <a:avLst/>
          </a:prstGeom>
        </p:spPr>
      </p:pic>
    </p:spTree>
    <p:extLst>
      <p:ext uri="{BB962C8B-B14F-4D97-AF65-F5344CB8AC3E}">
        <p14:creationId xmlns:p14="http://schemas.microsoft.com/office/powerpoint/2010/main" val="867331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Disposing of documents</a:t>
            </a:r>
            <a:endParaRPr lang="en-US" dirty="0">
              <a:solidFill>
                <a:schemeClr val="accent2"/>
              </a:solidFill>
            </a:endParaRPr>
          </a:p>
        </p:txBody>
      </p:sp>
      <p:sp>
        <p:nvSpPr>
          <p:cNvPr id="3" name="Content Placeholder 2"/>
          <p:cNvSpPr>
            <a:spLocks noGrp="1"/>
          </p:cNvSpPr>
          <p:nvPr>
            <p:ph idx="1"/>
          </p:nvPr>
        </p:nvSpPr>
        <p:spPr>
          <a:xfrm>
            <a:off x="677334" y="1447800"/>
            <a:ext cx="8596668" cy="4593563"/>
          </a:xfrm>
        </p:spPr>
        <p:txBody>
          <a:bodyPr>
            <a:noAutofit/>
          </a:bodyPr>
          <a:lstStyle/>
          <a:p>
            <a:r>
              <a:rPr lang="en-US" sz="2200" dirty="0" smtClean="0">
                <a:solidFill>
                  <a:schemeClr val="tx2"/>
                </a:solidFill>
              </a:rPr>
              <a:t>It is very important to know what to keep for your record (more on this in a moment).  However, it is also important to be thoughtful about what you throw away.</a:t>
            </a:r>
          </a:p>
          <a:p>
            <a:r>
              <a:rPr lang="en-US" sz="2200" dirty="0" smtClean="0">
                <a:solidFill>
                  <a:schemeClr val="tx2"/>
                </a:solidFill>
              </a:rPr>
              <a:t>Your agency may have a document retention policy requiring that certain items be kept or destroyed within particular time periods.  Be diligent about knowing what those policies say and what they require.</a:t>
            </a:r>
          </a:p>
          <a:p>
            <a:r>
              <a:rPr lang="en-US" sz="2200" dirty="0" smtClean="0">
                <a:solidFill>
                  <a:schemeClr val="tx2"/>
                </a:solidFill>
              </a:rPr>
              <a:t>For consultants, find out whether </a:t>
            </a:r>
            <a:r>
              <a:rPr lang="en-US" sz="2200" u="sng" dirty="0" smtClean="0">
                <a:solidFill>
                  <a:schemeClr val="tx2"/>
                </a:solidFill>
              </a:rPr>
              <a:t>you</a:t>
            </a:r>
            <a:r>
              <a:rPr lang="en-US" sz="2200" dirty="0" smtClean="0">
                <a:solidFill>
                  <a:schemeClr val="tx2"/>
                </a:solidFill>
              </a:rPr>
              <a:t> are subject to the retention protocols of the agencies for which you are working.</a:t>
            </a:r>
          </a:p>
          <a:p>
            <a:r>
              <a:rPr lang="en-US" sz="2200" dirty="0" smtClean="0">
                <a:solidFill>
                  <a:schemeClr val="tx2"/>
                </a:solidFill>
              </a:rPr>
              <a:t>Consider whether litigation has been filed or specifically threatened.  If so, you may have the obligation to “preserve the evidence” by turning off automatic deletion protocols etc. (always discuss this with your own legal counsel).</a:t>
            </a:r>
            <a:endParaRPr lang="en-US" sz="2200" dirty="0">
              <a:solidFill>
                <a:schemeClr val="tx2"/>
              </a:solidFill>
            </a:endParaRPr>
          </a:p>
        </p:txBody>
      </p:sp>
    </p:spTree>
    <p:extLst>
      <p:ext uri="{BB962C8B-B14F-4D97-AF65-F5344CB8AC3E}">
        <p14:creationId xmlns:p14="http://schemas.microsoft.com/office/powerpoint/2010/main" val="304810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solidFill>
                  <a:schemeClr val="accent2"/>
                </a:solidFill>
              </a:rPr>
              <a:t>Which Documents Should Be Reached?</a:t>
            </a:r>
            <a:endParaRPr lang="en-US" dirty="0">
              <a:solidFill>
                <a:schemeClr val="accent2"/>
              </a:solidFill>
            </a:endParaRPr>
          </a:p>
        </p:txBody>
      </p:sp>
      <p:sp>
        <p:nvSpPr>
          <p:cNvPr id="2" name="Subtitle 1"/>
          <p:cNvSpPr>
            <a:spLocks noGrp="1"/>
          </p:cNvSpPr>
          <p:nvPr>
            <p:ph type="subTitle" idx="1"/>
          </p:nvPr>
        </p:nvSpPr>
        <p:spPr/>
        <p:txBody>
          <a:bodyPr>
            <a:normAutofit/>
          </a:bodyPr>
          <a:lstStyle/>
          <a:p>
            <a:pPr algn="ctr"/>
            <a:r>
              <a:rPr lang="en-US" sz="3200" dirty="0">
                <a:solidFill>
                  <a:schemeClr val="tx1"/>
                </a:solidFill>
              </a:rPr>
              <a:t>(Got Substantial Evidence?)</a:t>
            </a:r>
          </a:p>
        </p:txBody>
      </p:sp>
    </p:spTree>
    <p:extLst>
      <p:ext uri="{BB962C8B-B14F-4D97-AF65-F5344CB8AC3E}">
        <p14:creationId xmlns:p14="http://schemas.microsoft.com/office/powerpoint/2010/main" val="22455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All CEQA Actions Must Be Supported By Substantial </a:t>
            </a:r>
            <a:r>
              <a:rPr lang="en-US" dirty="0" smtClean="0">
                <a:solidFill>
                  <a:schemeClr val="accent2"/>
                </a:solidFill>
              </a:rPr>
              <a:t>Evidence! </a:t>
            </a:r>
            <a:endParaRPr lang="en-US" dirty="0">
              <a:solidFill>
                <a:schemeClr val="accent2"/>
              </a:solidFill>
            </a:endParaRPr>
          </a:p>
        </p:txBody>
      </p:sp>
      <p:sp>
        <p:nvSpPr>
          <p:cNvPr id="3" name="Content Placeholder 2"/>
          <p:cNvSpPr>
            <a:spLocks noGrp="1"/>
          </p:cNvSpPr>
          <p:nvPr>
            <p:ph idx="1"/>
          </p:nvPr>
        </p:nvSpPr>
        <p:spPr>
          <a:xfrm>
            <a:off x="677334" y="1930400"/>
            <a:ext cx="8596668" cy="3880773"/>
          </a:xfrm>
        </p:spPr>
        <p:txBody>
          <a:bodyPr>
            <a:normAutofit/>
          </a:bodyPr>
          <a:lstStyle/>
          <a:p>
            <a:pPr marL="0" indent="0">
              <a:buNone/>
            </a:pPr>
            <a:endParaRPr lang="en-US" sz="3200" dirty="0" smtClean="0"/>
          </a:p>
          <a:p>
            <a:pPr marL="0" indent="0">
              <a:buNone/>
            </a:pPr>
            <a:r>
              <a:rPr lang="en-US" sz="3200" dirty="0" smtClean="0"/>
              <a:t>What </a:t>
            </a:r>
            <a:r>
              <a:rPr lang="en-US" sz="3200" u="sng" dirty="0" smtClean="0"/>
              <a:t>IS</a:t>
            </a:r>
            <a:r>
              <a:rPr lang="en-US" sz="3200" dirty="0" smtClean="0"/>
              <a:t> Substantial Evidence? </a:t>
            </a:r>
            <a:endParaRPr lang="en-US" sz="3200" dirty="0"/>
          </a:p>
          <a:p>
            <a:r>
              <a:rPr lang="en-US" sz="3200" dirty="0" smtClean="0"/>
              <a:t>Facts</a:t>
            </a:r>
          </a:p>
          <a:p>
            <a:r>
              <a:rPr lang="en-US" sz="3200" dirty="0" smtClean="0"/>
              <a:t>Reasonable assumptions based on facts</a:t>
            </a:r>
          </a:p>
          <a:p>
            <a:r>
              <a:rPr lang="en-US" sz="3200" dirty="0" smtClean="0"/>
              <a:t>Expert opinion supported by facts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640" y="4529910"/>
            <a:ext cx="3125232" cy="1953270"/>
          </a:xfrm>
          <a:prstGeom prst="rect">
            <a:avLst/>
          </a:prstGeom>
        </p:spPr>
      </p:pic>
    </p:spTree>
    <p:extLst>
      <p:ext uri="{BB962C8B-B14F-4D97-AF65-F5344CB8AC3E}">
        <p14:creationId xmlns:p14="http://schemas.microsoft.com/office/powerpoint/2010/main" val="281503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Ricia Hager</a:t>
            </a:r>
            <a:br>
              <a:rPr lang="en-US" dirty="0" smtClean="0">
                <a:solidFill>
                  <a:schemeClr val="accent2"/>
                </a:solidFill>
              </a:rPr>
            </a:br>
            <a:r>
              <a:rPr lang="en-US" dirty="0" smtClean="0">
                <a:solidFill>
                  <a:schemeClr val="accent2"/>
                </a:solidFill>
              </a:rPr>
              <a:t>Woodruff, Spradlin &amp; Smart</a:t>
            </a:r>
            <a:endParaRPr lang="en-US" dirty="0">
              <a:solidFill>
                <a:schemeClr val="accent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5773" y="524291"/>
            <a:ext cx="2760610" cy="3312732"/>
          </a:xfrm>
        </p:spPr>
      </p:pic>
      <p:sp>
        <p:nvSpPr>
          <p:cNvPr id="5" name="TextBox 4"/>
          <p:cNvSpPr txBox="1"/>
          <p:nvPr/>
        </p:nvSpPr>
        <p:spPr>
          <a:xfrm>
            <a:off x="889686" y="2240692"/>
            <a:ext cx="5478163" cy="2831544"/>
          </a:xfrm>
          <a:prstGeom prst="rect">
            <a:avLst/>
          </a:prstGeom>
          <a:noFill/>
        </p:spPr>
        <p:txBody>
          <a:bodyPr wrap="square" rtlCol="0">
            <a:spAutoFit/>
          </a:bodyPr>
          <a:lstStyle/>
          <a:p>
            <a:r>
              <a:rPr lang="en-GB" sz="3200" dirty="0" smtClean="0"/>
              <a:t>Partner</a:t>
            </a:r>
            <a:endParaRPr lang="en-GB" sz="3200" dirty="0"/>
          </a:p>
          <a:p>
            <a:endParaRPr lang="en-GB" sz="3200" dirty="0"/>
          </a:p>
          <a:p>
            <a:pPr lvl="0">
              <a:spcBef>
                <a:spcPts val="25"/>
              </a:spcBef>
              <a:buClr>
                <a:srgbClr val="807F83"/>
              </a:buClr>
              <a:defRPr/>
            </a:pPr>
            <a:r>
              <a:rPr lang="en-US" sz="3200" dirty="0">
                <a:solidFill>
                  <a:srgbClr val="00467F"/>
                </a:solidFill>
              </a:rPr>
              <a:t>Costa Mesa Office</a:t>
            </a:r>
          </a:p>
          <a:p>
            <a:pPr lvl="0">
              <a:spcBef>
                <a:spcPts val="25"/>
              </a:spcBef>
              <a:buClr>
                <a:srgbClr val="807F83"/>
              </a:buClr>
              <a:defRPr/>
            </a:pPr>
            <a:r>
              <a:rPr lang="en-US" sz="3200" dirty="0">
                <a:solidFill>
                  <a:srgbClr val="00467F"/>
                </a:solidFill>
              </a:rPr>
              <a:t>Phone: (714) 415-1024</a:t>
            </a:r>
          </a:p>
          <a:p>
            <a:pPr lvl="0">
              <a:spcBef>
                <a:spcPts val="25"/>
              </a:spcBef>
              <a:buClr>
                <a:srgbClr val="807F83"/>
              </a:buClr>
              <a:defRPr/>
            </a:pPr>
            <a:r>
              <a:rPr lang="en-US" sz="3200" dirty="0">
                <a:solidFill>
                  <a:srgbClr val="00467F"/>
                </a:solidFill>
              </a:rPr>
              <a:t>Email: </a:t>
            </a:r>
            <a:r>
              <a:rPr lang="en-US" sz="3200" dirty="0">
                <a:solidFill>
                  <a:srgbClr val="00467F"/>
                </a:solidFill>
                <a:hlinkClick r:id="rId4"/>
              </a:rPr>
              <a:t>rhager@wss-law.com</a:t>
            </a:r>
            <a:r>
              <a:rPr lang="en-US" sz="3200" dirty="0">
                <a:solidFill>
                  <a:srgbClr val="00467F"/>
                </a:solidFill>
              </a:rPr>
              <a:t> </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0694" y="5224279"/>
            <a:ext cx="1426712" cy="1333039"/>
          </a:xfrm>
          <a:prstGeom prst="rect">
            <a:avLst/>
          </a:prstGeom>
        </p:spPr>
      </p:pic>
    </p:spTree>
    <p:extLst>
      <p:ext uri="{BB962C8B-B14F-4D97-AF65-F5344CB8AC3E}">
        <p14:creationId xmlns:p14="http://schemas.microsoft.com/office/powerpoint/2010/main" val="462221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Not Substantial Evidence!</a:t>
            </a:r>
            <a:endParaRPr lang="en-US" dirty="0">
              <a:solidFill>
                <a:schemeClr val="accent2"/>
              </a:solidFill>
            </a:endParaRPr>
          </a:p>
        </p:txBody>
      </p:sp>
      <p:sp>
        <p:nvSpPr>
          <p:cNvPr id="3" name="Content Placeholder 2"/>
          <p:cNvSpPr>
            <a:spLocks noGrp="1"/>
          </p:cNvSpPr>
          <p:nvPr>
            <p:ph idx="1"/>
          </p:nvPr>
        </p:nvSpPr>
        <p:spPr>
          <a:xfrm>
            <a:off x="611432" y="1600416"/>
            <a:ext cx="8596668" cy="3880773"/>
          </a:xfrm>
        </p:spPr>
        <p:txBody>
          <a:bodyPr>
            <a:noAutofit/>
          </a:bodyPr>
          <a:lstStyle/>
          <a:p>
            <a:r>
              <a:rPr lang="en-US" sz="3200" dirty="0" smtClean="0"/>
              <a:t>Argument</a:t>
            </a:r>
          </a:p>
          <a:p>
            <a:r>
              <a:rPr lang="en-US" sz="3200" dirty="0" smtClean="0"/>
              <a:t>Speculation</a:t>
            </a:r>
          </a:p>
          <a:p>
            <a:r>
              <a:rPr lang="en-US" sz="3200" dirty="0" smtClean="0"/>
              <a:t>Unsupported opinion</a:t>
            </a:r>
          </a:p>
          <a:p>
            <a:r>
              <a:rPr lang="en-US" sz="3200" dirty="0" smtClean="0"/>
              <a:t>Evidence that is clearly erroneous or inaccurate</a:t>
            </a:r>
          </a:p>
          <a:p>
            <a:r>
              <a:rPr lang="en-US" sz="3200" dirty="0" smtClean="0"/>
              <a:t>Evidence of social or economic impacts that do not cause, or are not caused by, physical impacts on the environment</a:t>
            </a:r>
            <a:endParaRPr lang="en-US" sz="3200" dirty="0"/>
          </a:p>
        </p:txBody>
      </p:sp>
      <p:pic>
        <p:nvPicPr>
          <p:cNvPr id="5" name="Picture 2" descr="C:\Users\RHager\AppData\Local\Microsoft\Windows\Temporary Internet Files\Content.IE5\O4Z0YZSU\MP900341715[1].jpg"/>
          <p:cNvPicPr>
            <a:picLocks noChangeAspect="1" noChangeArrowheads="1"/>
          </p:cNvPicPr>
          <p:nvPr/>
        </p:nvPicPr>
        <p:blipFill>
          <a:blip r:embed="rId3" cstate="print"/>
          <a:srcRect/>
          <a:stretch>
            <a:fillRect/>
          </a:stretch>
        </p:blipFill>
        <p:spPr bwMode="auto">
          <a:xfrm>
            <a:off x="9339904" y="415887"/>
            <a:ext cx="2160705" cy="3029026"/>
          </a:xfrm>
          <a:prstGeom prst="rect">
            <a:avLst/>
          </a:prstGeom>
          <a:noFill/>
        </p:spPr>
      </p:pic>
    </p:spTree>
    <p:extLst>
      <p:ext uri="{BB962C8B-B14F-4D97-AF65-F5344CB8AC3E}">
        <p14:creationId xmlns:p14="http://schemas.microsoft.com/office/powerpoint/2010/main" val="3913463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2"/>
                </a:solidFill>
              </a:rPr>
              <a:t>FAQ</a:t>
            </a:r>
            <a:endParaRPr lang="en-US" sz="4800" dirty="0">
              <a:solidFill>
                <a:schemeClr val="accent2"/>
              </a:solidFill>
            </a:endParaRPr>
          </a:p>
        </p:txBody>
      </p:sp>
      <p:sp>
        <p:nvSpPr>
          <p:cNvPr id="3" name="Content Placeholder 2"/>
          <p:cNvSpPr>
            <a:spLocks noGrp="1"/>
          </p:cNvSpPr>
          <p:nvPr>
            <p:ph idx="1"/>
          </p:nvPr>
        </p:nvSpPr>
        <p:spPr/>
        <p:txBody>
          <a:bodyPr>
            <a:normAutofit/>
          </a:bodyPr>
          <a:lstStyle/>
          <a:p>
            <a:r>
              <a:rPr lang="en-US" sz="3200" dirty="0" smtClean="0"/>
              <a:t>Include technical studies and modeling data as evidence?  </a:t>
            </a:r>
          </a:p>
          <a:p>
            <a:r>
              <a:rPr lang="en-US" sz="3200" dirty="0" smtClean="0"/>
              <a:t>Include expert resumes and qualifications? </a:t>
            </a:r>
          </a:p>
          <a:p>
            <a:r>
              <a:rPr lang="en-US" sz="3200" dirty="0" smtClean="0"/>
              <a:t>Include references to websites as evidence?</a:t>
            </a:r>
          </a:p>
          <a:p>
            <a:r>
              <a:rPr lang="en-US" sz="3200" dirty="0" smtClean="0"/>
              <a:t>Include invoices for consultant services?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828" y="240163"/>
            <a:ext cx="2742169" cy="2059674"/>
          </a:xfrm>
          <a:prstGeom prst="rect">
            <a:avLst/>
          </a:prstGeom>
        </p:spPr>
      </p:pic>
    </p:spTree>
    <p:extLst>
      <p:ext uri="{BB962C8B-B14F-4D97-AF65-F5344CB8AC3E}">
        <p14:creationId xmlns:p14="http://schemas.microsoft.com/office/powerpoint/2010/main" val="2187356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Know your audience</a:t>
            </a:r>
            <a:endParaRPr lang="en-US" dirty="0">
              <a:solidFill>
                <a:schemeClr val="accent2"/>
              </a:solidFill>
            </a:endParaRPr>
          </a:p>
        </p:txBody>
      </p:sp>
      <p:sp>
        <p:nvSpPr>
          <p:cNvPr id="3" name="Content Placeholder 2"/>
          <p:cNvSpPr>
            <a:spLocks noGrp="1"/>
          </p:cNvSpPr>
          <p:nvPr>
            <p:ph idx="1"/>
          </p:nvPr>
        </p:nvSpPr>
        <p:spPr>
          <a:xfrm>
            <a:off x="677334" y="1661161"/>
            <a:ext cx="8596668" cy="4380202"/>
          </a:xfrm>
        </p:spPr>
        <p:txBody>
          <a:bodyPr>
            <a:noAutofit/>
          </a:bodyPr>
          <a:lstStyle/>
          <a:p>
            <a:r>
              <a:rPr lang="en-US" sz="2400" dirty="0" smtClean="0">
                <a:solidFill>
                  <a:schemeClr val="tx1"/>
                </a:solidFill>
              </a:rPr>
              <a:t>CEQA says documents should be written in “plain language” so that they are accessible to the public.</a:t>
            </a:r>
          </a:p>
          <a:p>
            <a:r>
              <a:rPr lang="en-US" sz="2400" dirty="0" smtClean="0">
                <a:solidFill>
                  <a:schemeClr val="tx1"/>
                </a:solidFill>
              </a:rPr>
              <a:t>However, know that judges may also someday read them and need to understand them.  So, make sure you:</a:t>
            </a:r>
          </a:p>
          <a:p>
            <a:pPr lvl="1"/>
            <a:r>
              <a:rPr lang="en-US" sz="2400" dirty="0" smtClean="0">
                <a:solidFill>
                  <a:schemeClr val="tx1"/>
                </a:solidFill>
              </a:rPr>
              <a:t>Connect the dots.  Don’t provide conclusions.  Provide explanations in simple text.</a:t>
            </a:r>
          </a:p>
          <a:p>
            <a:pPr lvl="1"/>
            <a:r>
              <a:rPr lang="en-US" sz="2400" dirty="0" smtClean="0">
                <a:solidFill>
                  <a:schemeClr val="tx1"/>
                </a:solidFill>
              </a:rPr>
              <a:t>Don’t assume the public or judges are technical experts.  You have to explain why you arrived at your conclusion.</a:t>
            </a:r>
            <a:endParaRPr lang="en-US" sz="2400" dirty="0">
              <a:solidFill>
                <a:schemeClr val="tx1"/>
              </a:solidFill>
            </a:endParaRPr>
          </a:p>
        </p:txBody>
      </p:sp>
    </p:spTree>
    <p:extLst>
      <p:ext uri="{BB962C8B-B14F-4D97-AF65-F5344CB8AC3E}">
        <p14:creationId xmlns:p14="http://schemas.microsoft.com/office/powerpoint/2010/main" val="3464739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2"/>
                </a:solidFill>
              </a:rPr>
              <a:t>BEST PRACTICES</a:t>
            </a:r>
            <a:endParaRPr lang="en-US" dirty="0"/>
          </a:p>
        </p:txBody>
      </p:sp>
      <p:sp>
        <p:nvSpPr>
          <p:cNvPr id="3" name="Content Placeholder 2"/>
          <p:cNvSpPr>
            <a:spLocks noGrp="1"/>
          </p:cNvSpPr>
          <p:nvPr>
            <p:ph idx="1"/>
          </p:nvPr>
        </p:nvSpPr>
        <p:spPr>
          <a:xfrm>
            <a:off x="677334" y="1748697"/>
            <a:ext cx="8596668" cy="3880773"/>
          </a:xfrm>
        </p:spPr>
        <p:txBody>
          <a:bodyPr/>
          <a:lstStyle/>
          <a:p>
            <a:r>
              <a:rPr lang="en-US" sz="3200" dirty="0" smtClean="0"/>
              <a:t>Keep modelling and data runs</a:t>
            </a:r>
          </a:p>
          <a:p>
            <a:r>
              <a:rPr lang="en-US" sz="3200" dirty="0" smtClean="0"/>
              <a:t>Print out website references immediately – you never know when a website will change or go defunct</a:t>
            </a:r>
          </a:p>
          <a:p>
            <a:r>
              <a:rPr lang="en-US" sz="3200" dirty="0" smtClean="0"/>
              <a:t>It is not fun to explain to a judge why information relied on in the CEQA document is not available in the record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605" y="338958"/>
            <a:ext cx="2547055" cy="1487331"/>
          </a:xfrm>
          <a:prstGeom prst="rect">
            <a:avLst/>
          </a:prstGeom>
        </p:spPr>
      </p:pic>
    </p:spTree>
    <p:extLst>
      <p:ext uri="{BB962C8B-B14F-4D97-AF65-F5344CB8AC3E}">
        <p14:creationId xmlns:p14="http://schemas.microsoft.com/office/powerpoint/2010/main" val="682950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1910264"/>
            <a:ext cx="7766936" cy="1646302"/>
          </a:xfrm>
        </p:spPr>
        <p:txBody>
          <a:bodyPr/>
          <a:lstStyle/>
          <a:p>
            <a:pPr algn="ctr"/>
            <a:r>
              <a:rPr lang="en-US" dirty="0" smtClean="0">
                <a:solidFill>
                  <a:schemeClr val="accent2"/>
                </a:solidFill>
              </a:rPr>
              <a:t>Best Practices!</a:t>
            </a:r>
            <a:endParaRPr lang="en-US" dirty="0">
              <a:solidFill>
                <a:schemeClr val="accent2"/>
              </a:solidFill>
            </a:endParaRPr>
          </a:p>
        </p:txBody>
      </p:sp>
      <p:sp>
        <p:nvSpPr>
          <p:cNvPr id="6" name="Subtitle 5"/>
          <p:cNvSpPr>
            <a:spLocks noGrp="1"/>
          </p:cNvSpPr>
          <p:nvPr>
            <p:ph type="subTitle" idx="1"/>
          </p:nvPr>
        </p:nvSpPr>
        <p:spPr>
          <a:xfrm>
            <a:off x="1507067" y="3704844"/>
            <a:ext cx="7766936" cy="1096899"/>
          </a:xfrm>
        </p:spPr>
        <p:txBody>
          <a:bodyPr>
            <a:normAutofit/>
          </a:bodyPr>
          <a:lstStyle/>
          <a:p>
            <a:pPr algn="ctr"/>
            <a:r>
              <a:rPr lang="en-US" sz="2800" dirty="0" smtClean="0">
                <a:solidFill>
                  <a:schemeClr val="tx1"/>
                </a:solidFill>
              </a:rPr>
              <a:t>A Concise Summary</a:t>
            </a:r>
            <a:endParaRPr lang="en-US" sz="2800" dirty="0">
              <a:solidFill>
                <a:schemeClr val="tx1"/>
              </a:solidFill>
            </a:endParaRPr>
          </a:p>
        </p:txBody>
      </p:sp>
    </p:spTree>
    <p:extLst>
      <p:ext uri="{BB962C8B-B14F-4D97-AF65-F5344CB8AC3E}">
        <p14:creationId xmlns:p14="http://schemas.microsoft.com/office/powerpoint/2010/main" val="3609487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Best Practices:</a:t>
            </a:r>
            <a:endParaRPr lang="en-US"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2600" dirty="0"/>
              <a:t>Before entering into contracts (from either the public agency perspective or a private party), consider who will be contracting with who?</a:t>
            </a:r>
          </a:p>
          <a:p>
            <a:r>
              <a:rPr lang="en-US" sz="2600" dirty="0"/>
              <a:t>Carefully consider the language of the contract and its </a:t>
            </a:r>
            <a:r>
              <a:rPr lang="en-US" sz="2600" dirty="0" smtClean="0"/>
              <a:t>consequences</a:t>
            </a:r>
          </a:p>
          <a:p>
            <a:r>
              <a:rPr lang="en-US" sz="2600" dirty="0"/>
              <a:t>Pick up the phone</a:t>
            </a:r>
          </a:p>
          <a:p>
            <a:r>
              <a:rPr lang="en-US" sz="2600" dirty="0"/>
              <a:t>Confirm whether emails are privileged</a:t>
            </a:r>
          </a:p>
          <a:p>
            <a:pPr marL="0" indent="0">
              <a:buNone/>
            </a:pPr>
            <a:endParaRPr lang="en-US" dirty="0"/>
          </a:p>
          <a:p>
            <a:endParaRPr lang="en-US" dirty="0"/>
          </a:p>
        </p:txBody>
      </p:sp>
      <p:sp>
        <p:nvSpPr>
          <p:cNvPr id="6" name="Content Placeholder 5"/>
          <p:cNvSpPr>
            <a:spLocks noGrp="1"/>
          </p:cNvSpPr>
          <p:nvPr>
            <p:ph sz="half" idx="2"/>
          </p:nvPr>
        </p:nvSpPr>
        <p:spPr/>
        <p:txBody>
          <a:bodyPr>
            <a:normAutofit fontScale="77500" lnSpcReduction="20000"/>
          </a:bodyPr>
          <a:lstStyle/>
          <a:p>
            <a:r>
              <a:rPr lang="en-US" sz="2600" dirty="0"/>
              <a:t>Think about which devices you are using to communicate (private phone / email ?) </a:t>
            </a:r>
            <a:endParaRPr lang="en-US" sz="2600" dirty="0" smtClean="0"/>
          </a:p>
          <a:p>
            <a:r>
              <a:rPr lang="en-US" sz="2600" dirty="0" smtClean="0"/>
              <a:t>Know </a:t>
            </a:r>
            <a:r>
              <a:rPr lang="en-US" sz="2600" dirty="0"/>
              <a:t>your document retention policies (public agencies and consultants alike)!</a:t>
            </a:r>
          </a:p>
          <a:p>
            <a:r>
              <a:rPr lang="en-US" sz="2600" dirty="0" smtClean="0"/>
              <a:t>Be </a:t>
            </a:r>
            <a:r>
              <a:rPr lang="en-US" sz="2600" dirty="0"/>
              <a:t>thoughtful about what is kept throughout the </a:t>
            </a:r>
            <a:r>
              <a:rPr lang="en-US" sz="2600" dirty="0" smtClean="0"/>
              <a:t>process</a:t>
            </a:r>
          </a:p>
          <a:p>
            <a:r>
              <a:rPr lang="en-US" sz="2600" dirty="0"/>
              <a:t>Keep modelling and data runs</a:t>
            </a:r>
          </a:p>
          <a:p>
            <a:r>
              <a:rPr lang="en-US" sz="2600" dirty="0"/>
              <a:t>Print out website references immediately – you never know when a website will change or go defunct</a:t>
            </a:r>
          </a:p>
          <a:p>
            <a:endParaRPr lang="en-US" sz="2300" dirty="0"/>
          </a:p>
          <a:p>
            <a:endParaRPr lang="en-US" dirty="0"/>
          </a:p>
        </p:txBody>
      </p:sp>
      <p:pic>
        <p:nvPicPr>
          <p:cNvPr id="7" name="Picture 2" descr="C:\Users\RHager\AppData\Local\Microsoft\Windows\Temporary Internet Files\Content.IE5\B3GM9KM2\MC900389038[1].wmf"/>
          <p:cNvPicPr>
            <a:picLocks noChangeAspect="1" noChangeArrowheads="1"/>
          </p:cNvPicPr>
          <p:nvPr/>
        </p:nvPicPr>
        <p:blipFill>
          <a:blip r:embed="rId3" cstate="print"/>
          <a:srcRect/>
          <a:stretch>
            <a:fillRect/>
          </a:stretch>
        </p:blipFill>
        <p:spPr bwMode="auto">
          <a:xfrm>
            <a:off x="9274002" y="272473"/>
            <a:ext cx="1818742" cy="1773022"/>
          </a:xfrm>
          <a:prstGeom prst="rect">
            <a:avLst/>
          </a:prstGeom>
          <a:noFill/>
        </p:spPr>
      </p:pic>
    </p:spTree>
    <p:extLst>
      <p:ext uri="{BB962C8B-B14F-4D97-AF65-F5344CB8AC3E}">
        <p14:creationId xmlns:p14="http://schemas.microsoft.com/office/powerpoint/2010/main" val="2524932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allcapture.com/wp-content/uploads/2013/05/Question-Mark-3D-HD-Wallpaper.jpg"/>
          <p:cNvPicPr>
            <a:picLocks noChangeAspect="1" noChangeArrowheads="1"/>
          </p:cNvPicPr>
          <p:nvPr/>
        </p:nvPicPr>
        <p:blipFill>
          <a:blip r:embed="rId3" cstate="print"/>
          <a:srcRect/>
          <a:stretch>
            <a:fillRect/>
          </a:stretch>
        </p:blipFill>
        <p:spPr bwMode="auto">
          <a:xfrm>
            <a:off x="3213228" y="2185087"/>
            <a:ext cx="4531717" cy="3048000"/>
          </a:xfrm>
          <a:prstGeom prst="rect">
            <a:avLst/>
          </a:prstGeom>
          <a:noFill/>
        </p:spPr>
      </p:pic>
      <p:sp>
        <p:nvSpPr>
          <p:cNvPr id="6" name="TextBox 5"/>
          <p:cNvSpPr txBox="1"/>
          <p:nvPr/>
        </p:nvSpPr>
        <p:spPr>
          <a:xfrm>
            <a:off x="1622854" y="741405"/>
            <a:ext cx="7076303" cy="769441"/>
          </a:xfrm>
          <a:prstGeom prst="rect">
            <a:avLst/>
          </a:prstGeom>
          <a:noFill/>
        </p:spPr>
        <p:txBody>
          <a:bodyPr wrap="square" rtlCol="0">
            <a:spAutoFit/>
          </a:bodyPr>
          <a:lstStyle/>
          <a:p>
            <a:pPr algn="ctr"/>
            <a:r>
              <a:rPr lang="en-US" sz="4400" dirty="0" smtClean="0">
                <a:solidFill>
                  <a:schemeClr val="accent2">
                    <a:lumMod val="75000"/>
                  </a:schemeClr>
                </a:solidFill>
              </a:rPr>
              <a:t>Questions?</a:t>
            </a:r>
            <a:endParaRPr lang="en-US" sz="4400" dirty="0">
              <a:solidFill>
                <a:schemeClr val="accent2">
                  <a:lumMod val="75000"/>
                </a:schemeClr>
              </a:solidFill>
            </a:endParaRPr>
          </a:p>
        </p:txBody>
      </p:sp>
    </p:spTree>
    <p:extLst>
      <p:ext uri="{BB962C8B-B14F-4D97-AF65-F5344CB8AC3E}">
        <p14:creationId xmlns:p14="http://schemas.microsoft.com/office/powerpoint/2010/main" val="2964229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232" y="753979"/>
            <a:ext cx="8341894" cy="584775"/>
          </a:xfrm>
          <a:prstGeom prst="rect">
            <a:avLst/>
          </a:prstGeom>
          <a:noFill/>
        </p:spPr>
        <p:txBody>
          <a:bodyPr wrap="square" rtlCol="0">
            <a:spAutoFit/>
          </a:bodyPr>
          <a:lstStyle/>
          <a:p>
            <a:pPr algn="ctr"/>
            <a:r>
              <a:rPr lang="en-US" sz="3200" dirty="0" smtClean="0"/>
              <a:t>Thank you for attending.</a:t>
            </a:r>
            <a:endParaRPr lang="en-US" sz="3200" dirty="0"/>
          </a:p>
        </p:txBody>
      </p:sp>
      <p:sp>
        <p:nvSpPr>
          <p:cNvPr id="5" name="TextBox 4"/>
          <p:cNvSpPr txBox="1"/>
          <p:nvPr/>
        </p:nvSpPr>
        <p:spPr>
          <a:xfrm>
            <a:off x="1243263" y="1496167"/>
            <a:ext cx="7555832" cy="5878532"/>
          </a:xfrm>
          <a:prstGeom prst="rect">
            <a:avLst/>
          </a:prstGeom>
          <a:noFill/>
        </p:spPr>
        <p:txBody>
          <a:bodyPr wrap="square" rtlCol="0">
            <a:spAutoFit/>
          </a:bodyPr>
          <a:lstStyle/>
          <a:p>
            <a:r>
              <a:rPr lang="en-US" sz="2000" dirty="0" smtClean="0">
                <a:solidFill>
                  <a:schemeClr val="accent2"/>
                </a:solidFill>
              </a:rPr>
              <a:t>Veera Tyagi</a:t>
            </a:r>
          </a:p>
          <a:p>
            <a:r>
              <a:rPr lang="en-US" sz="1600" dirty="0" smtClean="0"/>
              <a:t>Principal Deputy District Counsel</a:t>
            </a:r>
          </a:p>
          <a:p>
            <a:r>
              <a:rPr lang="en-US" sz="1600" dirty="0" smtClean="0"/>
              <a:t>South Coast Air Quality Management District</a:t>
            </a:r>
          </a:p>
          <a:p>
            <a:r>
              <a:rPr lang="en-US" sz="1600" dirty="0" smtClean="0"/>
              <a:t>Phone: (909) 396-2306</a:t>
            </a:r>
          </a:p>
          <a:p>
            <a:r>
              <a:rPr lang="en-US" sz="1600" dirty="0" smtClean="0"/>
              <a:t>Email: vtyagi@aqmd.gov</a:t>
            </a:r>
          </a:p>
          <a:p>
            <a:endParaRPr lang="en-US" dirty="0"/>
          </a:p>
          <a:p>
            <a:pPr algn="ctr"/>
            <a:r>
              <a:rPr lang="en-US" sz="2000" dirty="0" smtClean="0">
                <a:solidFill>
                  <a:schemeClr val="accent2"/>
                </a:solidFill>
              </a:rPr>
              <a:t>Charity Schiller</a:t>
            </a:r>
          </a:p>
          <a:p>
            <a:pPr algn="ctr"/>
            <a:r>
              <a:rPr lang="en-US" sz="1600" dirty="0" smtClean="0"/>
              <a:t>Partner</a:t>
            </a:r>
          </a:p>
          <a:p>
            <a:pPr algn="ctr"/>
            <a:r>
              <a:rPr lang="en-US" sz="1600" dirty="0" smtClean="0"/>
              <a:t>Best </a:t>
            </a:r>
            <a:r>
              <a:rPr lang="en-US" sz="1600" dirty="0" err="1" smtClean="0"/>
              <a:t>Best</a:t>
            </a:r>
            <a:r>
              <a:rPr lang="en-US" sz="1600" dirty="0" smtClean="0"/>
              <a:t> &amp; Krieger LLP</a:t>
            </a:r>
          </a:p>
          <a:p>
            <a:pPr algn="ctr"/>
            <a:r>
              <a:rPr lang="en-US" sz="1600" dirty="0" smtClean="0"/>
              <a:t>Riverside Office</a:t>
            </a:r>
          </a:p>
          <a:p>
            <a:pPr algn="ctr"/>
            <a:r>
              <a:rPr lang="en-US" sz="1600" dirty="0" smtClean="0"/>
              <a:t>Phone: (951) 826-8223</a:t>
            </a:r>
          </a:p>
          <a:p>
            <a:pPr algn="ctr"/>
            <a:r>
              <a:rPr lang="en-US" sz="1600" dirty="0" smtClean="0"/>
              <a:t>Email: charity.schiller@bbklaw.com</a:t>
            </a:r>
          </a:p>
          <a:p>
            <a:endParaRPr lang="en-US" dirty="0"/>
          </a:p>
          <a:p>
            <a:pPr algn="r"/>
            <a:r>
              <a:rPr lang="en-US" sz="2000" dirty="0" smtClean="0">
                <a:solidFill>
                  <a:schemeClr val="accent2"/>
                </a:solidFill>
              </a:rPr>
              <a:t>Ricia Hager</a:t>
            </a:r>
          </a:p>
          <a:p>
            <a:pPr algn="r"/>
            <a:r>
              <a:rPr lang="en-US" sz="1600" dirty="0" smtClean="0"/>
              <a:t>Partner</a:t>
            </a:r>
          </a:p>
          <a:p>
            <a:pPr algn="r"/>
            <a:r>
              <a:rPr lang="en-US" sz="1600" dirty="0" smtClean="0"/>
              <a:t>Woodruff, Spradlin &amp; Smart</a:t>
            </a:r>
          </a:p>
          <a:p>
            <a:pPr algn="r"/>
            <a:r>
              <a:rPr lang="en-US" sz="1600" dirty="0" smtClean="0"/>
              <a:t>Phone: (714) 415-1024</a:t>
            </a:r>
          </a:p>
          <a:p>
            <a:pPr algn="r"/>
            <a:r>
              <a:rPr lang="en-US" sz="1600" dirty="0" smtClean="0"/>
              <a:t>Email: rhager@wss-law.com</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08738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Introduction: Issues To Be Addressed</a:t>
            </a:r>
            <a:endParaRPr lang="en-US" dirty="0">
              <a:solidFill>
                <a:schemeClr val="accent2"/>
              </a:solidFill>
            </a:endParaRPr>
          </a:p>
        </p:txBody>
      </p:sp>
      <p:sp>
        <p:nvSpPr>
          <p:cNvPr id="3" name="Content Placeholder 2"/>
          <p:cNvSpPr>
            <a:spLocks noGrp="1"/>
          </p:cNvSpPr>
          <p:nvPr>
            <p:ph idx="1"/>
          </p:nvPr>
        </p:nvSpPr>
        <p:spPr>
          <a:xfrm>
            <a:off x="677334" y="1796254"/>
            <a:ext cx="8596668" cy="3880773"/>
          </a:xfrm>
        </p:spPr>
        <p:txBody>
          <a:bodyPr>
            <a:noAutofit/>
          </a:bodyPr>
          <a:lstStyle/>
          <a:p>
            <a:r>
              <a:rPr lang="en-US" sz="3200" dirty="0" smtClean="0">
                <a:solidFill>
                  <a:schemeClr val="tx1"/>
                </a:solidFill>
              </a:rPr>
              <a:t>The CEQA Administrative Record - Refresher</a:t>
            </a:r>
          </a:p>
          <a:p>
            <a:r>
              <a:rPr lang="en-US" sz="3200" dirty="0" smtClean="0">
                <a:solidFill>
                  <a:schemeClr val="tx1"/>
                </a:solidFill>
              </a:rPr>
              <a:t>Whose </a:t>
            </a:r>
            <a:r>
              <a:rPr lang="en-US" sz="3200" dirty="0">
                <a:solidFill>
                  <a:schemeClr val="tx1"/>
                </a:solidFill>
              </a:rPr>
              <a:t>Documents Can Be Reached?</a:t>
            </a:r>
          </a:p>
          <a:p>
            <a:r>
              <a:rPr lang="en-US" sz="3200" dirty="0" smtClean="0">
                <a:solidFill>
                  <a:schemeClr val="tx1"/>
                </a:solidFill>
              </a:rPr>
              <a:t>Which Documents Can Be Reached?</a:t>
            </a:r>
          </a:p>
          <a:p>
            <a:r>
              <a:rPr lang="en-US" sz="3200" dirty="0" smtClean="0">
                <a:solidFill>
                  <a:schemeClr val="tx1"/>
                </a:solidFill>
              </a:rPr>
              <a:t>Which Documents Should Be Reached?   (Got Substantial </a:t>
            </a:r>
            <a:r>
              <a:rPr lang="en-US" sz="3200" dirty="0">
                <a:solidFill>
                  <a:schemeClr val="tx1"/>
                </a:solidFill>
              </a:rPr>
              <a:t>E</a:t>
            </a:r>
            <a:r>
              <a:rPr lang="en-US" sz="3200" dirty="0" smtClean="0">
                <a:solidFill>
                  <a:schemeClr val="tx1"/>
                </a:solidFill>
              </a:rPr>
              <a:t>vidence?)</a:t>
            </a:r>
          </a:p>
          <a:p>
            <a:r>
              <a:rPr lang="en-US" sz="3200" dirty="0" smtClean="0">
                <a:solidFill>
                  <a:schemeClr val="tx1"/>
                </a:solidFill>
              </a:rPr>
              <a:t>Best Practices! </a:t>
            </a:r>
            <a:endParaRPr lang="en-US" sz="3200" dirty="0">
              <a:solidFill>
                <a:schemeClr val="tx1"/>
              </a:solidFill>
            </a:endParaRPr>
          </a:p>
        </p:txBody>
      </p:sp>
      <p:pic>
        <p:nvPicPr>
          <p:cNvPr id="4" name="Picture 1" descr="C:\Users\RHager\AppData\Local\Microsoft\Windows\Temporary Internet Files\Content.IE5\B3GM9KM2\MC910217208[1].wmf"/>
          <p:cNvPicPr>
            <a:picLocks noChangeAspect="1" noChangeArrowheads="1"/>
          </p:cNvPicPr>
          <p:nvPr/>
        </p:nvPicPr>
        <p:blipFill>
          <a:blip r:embed="rId3" cstate="print"/>
          <a:srcRect/>
          <a:stretch>
            <a:fillRect/>
          </a:stretch>
        </p:blipFill>
        <p:spPr bwMode="auto">
          <a:xfrm>
            <a:off x="8866229" y="3564922"/>
            <a:ext cx="2133600" cy="2419372"/>
          </a:xfrm>
          <a:prstGeom prst="rect">
            <a:avLst/>
          </a:prstGeom>
          <a:noFill/>
        </p:spPr>
      </p:pic>
    </p:spTree>
    <p:extLst>
      <p:ext uri="{BB962C8B-B14F-4D97-AF65-F5344CB8AC3E}">
        <p14:creationId xmlns:p14="http://schemas.microsoft.com/office/powerpoint/2010/main" val="206632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accent2"/>
                </a:solidFill>
              </a:rPr>
              <a:t>The CEQA Administrative Record</a:t>
            </a:r>
            <a:endParaRPr lang="en-US" dirty="0">
              <a:solidFill>
                <a:schemeClr val="accent2"/>
              </a:solidFill>
            </a:endParaRPr>
          </a:p>
        </p:txBody>
      </p:sp>
      <p:sp>
        <p:nvSpPr>
          <p:cNvPr id="3" name="Subtitle 2"/>
          <p:cNvSpPr>
            <a:spLocks noGrp="1"/>
          </p:cNvSpPr>
          <p:nvPr>
            <p:ph type="subTitle" idx="1"/>
          </p:nvPr>
        </p:nvSpPr>
        <p:spPr/>
        <p:txBody>
          <a:bodyPr>
            <a:normAutofit/>
          </a:bodyPr>
          <a:lstStyle/>
          <a:p>
            <a:pPr algn="ctr"/>
            <a:r>
              <a:rPr lang="en-US" sz="3600" dirty="0" smtClean="0">
                <a:solidFill>
                  <a:schemeClr val="tx1"/>
                </a:solidFill>
              </a:rPr>
              <a:t>A Quick Review!</a:t>
            </a:r>
            <a:endParaRPr lang="en-US" sz="3600" dirty="0">
              <a:solidFill>
                <a:schemeClr val="tx1"/>
              </a:solidFill>
            </a:endParaRPr>
          </a:p>
        </p:txBody>
      </p:sp>
    </p:spTree>
    <p:extLst>
      <p:ext uri="{BB962C8B-B14F-4D97-AF65-F5344CB8AC3E}">
        <p14:creationId xmlns:p14="http://schemas.microsoft.com/office/powerpoint/2010/main" val="3721586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CEQA Cases are Tried on an Administrative Record</a:t>
            </a:r>
            <a:endParaRPr lang="en-US" dirty="0">
              <a:solidFill>
                <a:schemeClr val="accent2"/>
              </a:solidFill>
            </a:endParaRPr>
          </a:p>
        </p:txBody>
      </p:sp>
      <p:sp>
        <p:nvSpPr>
          <p:cNvPr id="3" name="Content Placeholder 2"/>
          <p:cNvSpPr>
            <a:spLocks noGrp="1"/>
          </p:cNvSpPr>
          <p:nvPr>
            <p:ph idx="1"/>
          </p:nvPr>
        </p:nvSpPr>
        <p:spPr>
          <a:xfrm>
            <a:off x="677334" y="2308869"/>
            <a:ext cx="8596668" cy="3880773"/>
          </a:xfrm>
        </p:spPr>
        <p:txBody>
          <a:bodyPr>
            <a:normAutofit fontScale="92500" lnSpcReduction="10000"/>
          </a:bodyPr>
          <a:lstStyle/>
          <a:p>
            <a:r>
              <a:rPr lang="en-US" sz="3200" dirty="0" smtClean="0"/>
              <a:t>Typically CEQA cases do not involve discovery or witnesses</a:t>
            </a:r>
          </a:p>
          <a:p>
            <a:r>
              <a:rPr lang="en-US" sz="3200" dirty="0" smtClean="0"/>
              <a:t>Like a math problem, the administrative record “shows the work” for CEQA compliance purposes</a:t>
            </a:r>
          </a:p>
          <a:p>
            <a:r>
              <a:rPr lang="en-US" sz="3200" dirty="0" smtClean="0"/>
              <a:t>The administrative record can make or break a case!</a:t>
            </a:r>
          </a:p>
          <a:p>
            <a:r>
              <a:rPr lang="en-US" sz="3200" dirty="0" smtClean="0"/>
              <a:t>Requires careful consideration</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501" y="381171"/>
            <a:ext cx="2620002" cy="1703001"/>
          </a:xfrm>
          <a:prstGeom prst="rect">
            <a:avLst/>
          </a:prstGeom>
        </p:spPr>
      </p:pic>
    </p:spTree>
    <p:extLst>
      <p:ext uri="{BB962C8B-B14F-4D97-AF65-F5344CB8AC3E}">
        <p14:creationId xmlns:p14="http://schemas.microsoft.com/office/powerpoint/2010/main" val="3543790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solidFill>
                  <a:schemeClr val="accent2"/>
                </a:solidFill>
              </a:rPr>
              <a:t>Caselaw</a:t>
            </a:r>
            <a:r>
              <a:rPr lang="en-US" u="sng" dirty="0">
                <a:solidFill>
                  <a:schemeClr val="accent2"/>
                </a:solidFill>
              </a:rPr>
              <a:t>:</a:t>
            </a:r>
            <a:r>
              <a:rPr lang="en-US" dirty="0">
                <a:solidFill>
                  <a:schemeClr val="accent2"/>
                </a:solidFill>
              </a:rPr>
              <a:t/>
            </a:r>
            <a:br>
              <a:rPr lang="en-US" dirty="0">
                <a:solidFill>
                  <a:schemeClr val="accent2"/>
                </a:solidFill>
              </a:rPr>
            </a:br>
            <a:r>
              <a:rPr lang="en-US" i="1" dirty="0" smtClean="0">
                <a:solidFill>
                  <a:schemeClr val="accent2"/>
                </a:solidFill>
              </a:rPr>
              <a:t>Protect Our Water v. County of Merced </a:t>
            </a:r>
            <a:r>
              <a:rPr lang="en-US" dirty="0" smtClean="0">
                <a:solidFill>
                  <a:schemeClr val="accent2"/>
                </a:solidFill>
              </a:rPr>
              <a:t>(2003) 110 Cal.App.4th 362 </a:t>
            </a:r>
            <a:r>
              <a:rPr lang="en-US" i="1" dirty="0" smtClean="0">
                <a:solidFill>
                  <a:schemeClr val="accent2"/>
                </a:solidFill>
              </a:rPr>
              <a:t>(and progeny)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sz="3200" dirty="0" smtClean="0"/>
              <a:t>Majority of relevant documents were “neither properly indexed nor coherently organized.” </a:t>
            </a:r>
          </a:p>
          <a:p>
            <a:r>
              <a:rPr lang="en-US" sz="3200" dirty="0" smtClean="0"/>
              <a:t>“Nearly impossible to locate the pertinent documents…”</a:t>
            </a:r>
          </a:p>
          <a:p>
            <a:r>
              <a:rPr lang="en-US" sz="3200" dirty="0" smtClean="0"/>
              <a:t>“[U]</a:t>
            </a:r>
            <a:r>
              <a:rPr lang="en-US" sz="3200" dirty="0" err="1" smtClean="0"/>
              <a:t>nclear</a:t>
            </a:r>
            <a:r>
              <a:rPr lang="en-US" sz="3200" dirty="0" smtClean="0"/>
              <a:t> whether we have complete copies of the pertinent documents.”</a:t>
            </a:r>
          </a:p>
          <a:p>
            <a:pPr marL="0" indent="0">
              <a:buNone/>
            </a:pPr>
            <a:endParaRPr lang="en-US"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848" y="4559191"/>
            <a:ext cx="2811319" cy="1873480"/>
          </a:xfrm>
          <a:prstGeom prst="rect">
            <a:avLst/>
          </a:prstGeom>
        </p:spPr>
      </p:pic>
    </p:spTree>
    <p:extLst>
      <p:ext uri="{BB962C8B-B14F-4D97-AF65-F5344CB8AC3E}">
        <p14:creationId xmlns:p14="http://schemas.microsoft.com/office/powerpoint/2010/main" val="360394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solidFill>
                  <a:schemeClr val="accent2"/>
                </a:solidFill>
              </a:rPr>
              <a:t>Caselaw</a:t>
            </a:r>
            <a:r>
              <a:rPr lang="en-US" u="sng" dirty="0">
                <a:solidFill>
                  <a:schemeClr val="accent2"/>
                </a:solidFill>
              </a:rPr>
              <a:t>:</a:t>
            </a:r>
            <a:r>
              <a:rPr lang="en-US" dirty="0">
                <a:solidFill>
                  <a:schemeClr val="accent2"/>
                </a:solidFill>
              </a:rPr>
              <a:t/>
            </a:r>
            <a:br>
              <a:rPr lang="en-US" dirty="0">
                <a:solidFill>
                  <a:schemeClr val="accent2"/>
                </a:solidFill>
              </a:rPr>
            </a:br>
            <a:r>
              <a:rPr lang="en-US" i="1" dirty="0">
                <a:solidFill>
                  <a:schemeClr val="accent2"/>
                </a:solidFill>
              </a:rPr>
              <a:t>Protect Our Water v. County of Merced </a:t>
            </a:r>
            <a:r>
              <a:rPr lang="en-US" dirty="0">
                <a:solidFill>
                  <a:schemeClr val="accent2"/>
                </a:solidFill>
              </a:rPr>
              <a:t/>
            </a:r>
            <a:br>
              <a:rPr lang="en-US" dirty="0">
                <a:solidFill>
                  <a:schemeClr val="accent2"/>
                </a:solidFill>
              </a:rPr>
            </a:br>
            <a:r>
              <a:rPr lang="en-US" dirty="0" err="1" smtClean="0">
                <a:solidFill>
                  <a:schemeClr val="accent2"/>
                </a:solidFill>
              </a:rPr>
              <a:t>Cotd</a:t>
            </a:r>
            <a:r>
              <a:rPr lang="en-US" dirty="0" smtClean="0">
                <a:solidFill>
                  <a:schemeClr val="accent2"/>
                </a:solidFill>
              </a:rPr>
              <a:t>.</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lgn="ctr">
              <a:buNone/>
            </a:pPr>
            <a:r>
              <a:rPr lang="en-US" sz="3200" dirty="0" smtClean="0"/>
              <a:t>“</a:t>
            </a:r>
            <a:r>
              <a:rPr lang="en-US" sz="3200" dirty="0"/>
              <a:t>The consequences of providing a record to the courts that does not evidence the agency’s compliance with CEQA is severe – reversal of project approval.”</a:t>
            </a:r>
          </a:p>
          <a:p>
            <a:endParaRPr lang="en-US" sz="3200" dirty="0"/>
          </a:p>
        </p:txBody>
      </p:sp>
    </p:spTree>
    <p:extLst>
      <p:ext uri="{BB962C8B-B14F-4D97-AF65-F5344CB8AC3E}">
        <p14:creationId xmlns:p14="http://schemas.microsoft.com/office/powerpoint/2010/main" val="1680960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2060</TotalTime>
  <Words>1967</Words>
  <Application>Microsoft Office PowerPoint</Application>
  <PresentationFormat>Custom</PresentationFormat>
  <Paragraphs>278</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Facet</vt:lpstr>
      <vt:lpstr>Into the Vortex:  The Ever-Expanding Reach of the CEQA Administrative Record (Including Your Files?)</vt:lpstr>
      <vt:lpstr>Veera Tyagi South Coast Air Quality  Management District</vt:lpstr>
      <vt:lpstr>Charity Schiller Best, Best &amp; Krieger </vt:lpstr>
      <vt:lpstr>Ricia Hager Woodruff, Spradlin &amp; Smart</vt:lpstr>
      <vt:lpstr>Introduction: Issues To Be Addressed</vt:lpstr>
      <vt:lpstr>The CEQA Administrative Record</vt:lpstr>
      <vt:lpstr>CEQA Cases are Tried on an Administrative Record</vt:lpstr>
      <vt:lpstr>Caselaw: Protect Our Water v. County of Merced (2003) 110 Cal.App.4th 362 (and progeny)</vt:lpstr>
      <vt:lpstr>Caselaw: Protect Our Water v. County of Merced  Cotd.</vt:lpstr>
      <vt:lpstr>Who Prepares the Administrative Record? Pub. Res. Code § 21167.6(a), (b)(2)</vt:lpstr>
      <vt:lpstr>What Should Be in the Record? (Pub. Res. Code § 21167.6)</vt:lpstr>
      <vt:lpstr>What Should Be in the Record? (Contd.) </vt:lpstr>
      <vt:lpstr>Into the Vortex – Whose Documents Can Be Reached?</vt:lpstr>
      <vt:lpstr>Current Trends</vt:lpstr>
      <vt:lpstr>Caselaw:  Consolidated Irrigation District (and progeny) 205 Cal.App.4th 697</vt:lpstr>
      <vt:lpstr>Consolidated Irrigation District (Cotd.) </vt:lpstr>
      <vt:lpstr>Caselaw:  Friends of La Vina v. County of Los Angeles (1991) 232 Cal.App.3d 1446 (and progeny)</vt:lpstr>
      <vt:lpstr>BEST PRACTICES</vt:lpstr>
      <vt:lpstr>Which Documents Can be Reached? </vt:lpstr>
      <vt:lpstr>PROS!</vt:lpstr>
      <vt:lpstr>CONS!</vt:lpstr>
      <vt:lpstr>The Public Records Act &amp; Emails</vt:lpstr>
      <vt:lpstr>A Bit About Privileges</vt:lpstr>
      <vt:lpstr>CEQA &amp; Emails Pub. Res. Code § 21167.6(e)(10)</vt:lpstr>
      <vt:lpstr>Caselaw: California Oak Foundation v. County of Tehama (2009) 174 Cal.App.4th 1217</vt:lpstr>
      <vt:lpstr>Caselaw: Citizens for Ceres v. Superior Court (2013) 217 Cal.App.4th 889</vt:lpstr>
      <vt:lpstr>Caselaw: City of San Jose v. Superior Court (2017)  2 Cal.5th 608</vt:lpstr>
      <vt:lpstr>Caselaw: Return to  Protect Our Water v. County of Merced</vt:lpstr>
      <vt:lpstr>The Intersection </vt:lpstr>
      <vt:lpstr>BEST PRACTICES</vt:lpstr>
      <vt:lpstr>Which Documents Can be Reached?</vt:lpstr>
      <vt:lpstr>What Are Petitioners Looking For?</vt:lpstr>
      <vt:lpstr>Preliminary Drafts &amp;  The Public Records Act</vt:lpstr>
      <vt:lpstr>Preliminary Drafts &amp; CEQA</vt:lpstr>
      <vt:lpstr>The Intersection </vt:lpstr>
      <vt:lpstr>BEST PRACTICES</vt:lpstr>
      <vt:lpstr>Disposing of documents</vt:lpstr>
      <vt:lpstr>Which Documents Should Be Reached?</vt:lpstr>
      <vt:lpstr>All CEQA Actions Must Be Supported By Substantial Evidence! </vt:lpstr>
      <vt:lpstr>Not Substantial Evidence!</vt:lpstr>
      <vt:lpstr>FAQ</vt:lpstr>
      <vt:lpstr>Know your audience</vt:lpstr>
      <vt:lpstr>BEST PRACTICES</vt:lpstr>
      <vt:lpstr>Best Practices!</vt:lpstr>
      <vt:lpstr>Best Practices: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the Vortex:  The Ever Expanding Reach of the CEQA Administrative Record (Including Your Files?)</dc:title>
  <dc:creator>Ricia R. Hager</dc:creator>
  <cp:lastModifiedBy>Sabrina Brenner</cp:lastModifiedBy>
  <cp:revision>69</cp:revision>
  <cp:lastPrinted>2017-05-02T18:04:19Z</cp:lastPrinted>
  <dcterms:created xsi:type="dcterms:W3CDTF">2017-04-11T19:21:27Z</dcterms:created>
  <dcterms:modified xsi:type="dcterms:W3CDTF">2017-06-07T17:47:21Z</dcterms:modified>
</cp:coreProperties>
</file>