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13"/>
  </p:notesMasterIdLst>
  <p:handoutMasterIdLst>
    <p:handoutMasterId r:id="rId14"/>
  </p:handoutMasterIdLst>
  <p:sldIdLst>
    <p:sldId id="310" r:id="rId4"/>
    <p:sldId id="501" r:id="rId5"/>
    <p:sldId id="506" r:id="rId6"/>
    <p:sldId id="510" r:id="rId7"/>
    <p:sldId id="511" r:id="rId8"/>
    <p:sldId id="516" r:id="rId9"/>
    <p:sldId id="489" r:id="rId10"/>
    <p:sldId id="515" r:id="rId11"/>
    <p:sldId id="513" r:id="rId12"/>
  </p:sldIdLst>
  <p:sldSz cx="9144000" cy="6858000" type="screen4x3"/>
  <p:notesSz cx="7010400" cy="9296400"/>
  <p:embeddedFontLst>
    <p:embeddedFont>
      <p:font typeface="Swis721 Md BT" panose="020B0604020202020204" pitchFamily="34" charset="0"/>
      <p:regular r:id="rId15"/>
      <p:italic r:id="rId16"/>
    </p:embeddedFont>
    <p:embeddedFont>
      <p:font typeface="Swis721 Lt BT" panose="020B0403020202020204" pitchFamily="34" charset="0"/>
      <p:regular r:id="rId17"/>
      <p:italic r:id="rId18"/>
    </p:embeddedFont>
    <p:embeddedFont>
      <p:font typeface="Bebas Neue Book" panose="00000500000000000000" pitchFamily="2" charset="0"/>
      <p:regular r:id="rId19"/>
    </p:embeddedFont>
    <p:embeddedFont>
      <p:font typeface="Bebas Neue Bold" panose="020B0606020202050201" pitchFamily="34" charset="0"/>
      <p:bold r:id="rId20"/>
    </p:embeddedFont>
    <p:embeddedFont>
      <p:font typeface="Georgia" panose="02040502050405020303" pitchFamily="18" charset="0"/>
      <p:regular r:id="rId21"/>
      <p:bold r:id="rId22"/>
      <p:italic r:id="rId23"/>
      <p:boldItalic r:id="rId24"/>
    </p:embeddedFont>
    <p:embeddedFont>
      <p:font typeface="Swis721 BT" panose="020B0504020202020204" pitchFamily="34" charset="0"/>
      <p:regular r:id="rId25"/>
      <p:bold r:id="rId26"/>
      <p:italic r:id="rId27"/>
      <p:boldItalic r:id="rId28"/>
    </p:embeddedFont>
    <p:embeddedFont>
      <p:font typeface="Arial Narrow" panose="020B060602020203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88D0C"/>
    <a:srgbClr val="FFCC66"/>
    <a:srgbClr val="FFBC01"/>
    <a:srgbClr val="7D3B05"/>
    <a:srgbClr val="CC6600"/>
    <a:srgbClr val="FF9933"/>
    <a:srgbClr val="F2F5E3"/>
    <a:srgbClr val="FBB157"/>
    <a:srgbClr val="FAA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0574" autoAdjust="0"/>
  </p:normalViewPr>
  <p:slideViewPr>
    <p:cSldViewPr snapToGrid="0">
      <p:cViewPr>
        <p:scale>
          <a:sx n="64" d="100"/>
          <a:sy n="64" d="100"/>
        </p:scale>
        <p:origin x="-1074" y="-360"/>
      </p:cViewPr>
      <p:guideLst>
        <p:guide orient="horz" pos="718"/>
        <p:guide orient="horz" pos="2420"/>
        <p:guide orient="horz" pos="4117"/>
        <p:guide pos="2886"/>
      </p:guideLst>
    </p:cSldViewPr>
  </p:slideViewPr>
  <p:outlineViewPr>
    <p:cViewPr>
      <p:scale>
        <a:sx n="33" d="100"/>
        <a:sy n="33" d="100"/>
      </p:scale>
      <p:origin x="48" y="5130"/>
    </p:cViewPr>
  </p:outlin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heme" Target="theme/theme1.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F74D354-2DAD-4A25-B051-AA8FD545B5CC}" type="datetimeFigureOut">
              <a:rPr lang="en-US" smtClean="0"/>
              <a:t>5/18/2017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46F4C3A-968C-450E-9B76-54D6CC0161ED}" type="slidenum">
              <a:rPr lang="en-US" smtClean="0"/>
              <a:t>‹#›</a:t>
            </a:fld>
            <a:endParaRPr lang="en-US"/>
          </a:p>
        </p:txBody>
      </p:sp>
    </p:spTree>
    <p:extLst>
      <p:ext uri="{BB962C8B-B14F-4D97-AF65-F5344CB8AC3E}">
        <p14:creationId xmlns:p14="http://schemas.microsoft.com/office/powerpoint/2010/main" val="566636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6" tIns="46574" rIns="93146" bIns="46574"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46" tIns="46574" rIns="93146" bIns="46574" rtlCol="0"/>
          <a:lstStyle>
            <a:lvl1pPr algn="r">
              <a:defRPr sz="1300"/>
            </a:lvl1pPr>
          </a:lstStyle>
          <a:p>
            <a:fld id="{FA84C163-CBAC-4890-8353-4E578D92E458}" type="datetimeFigureOut">
              <a:rPr lang="en-US" smtClean="0"/>
              <a:pPr/>
              <a:t>5/18/2017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46" tIns="46574" rIns="93146" bIns="4657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6" tIns="46574" rIns="93146" bIns="465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46" tIns="46574" rIns="93146" bIns="46574"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46" tIns="46574" rIns="93146" bIns="46574" rtlCol="0" anchor="b"/>
          <a:lstStyle>
            <a:lvl1pPr algn="r">
              <a:defRPr sz="1300"/>
            </a:lvl1pPr>
          </a:lstStyle>
          <a:p>
            <a:fld id="{BA88532E-843D-4A87-A500-BEBBEF9609C2}" type="slidenum">
              <a:rPr lang="en-US" smtClean="0"/>
              <a:pPr/>
              <a:t>‹#›</a:t>
            </a:fld>
            <a:endParaRPr lang="en-US"/>
          </a:p>
        </p:txBody>
      </p:sp>
    </p:spTree>
    <p:extLst>
      <p:ext uri="{BB962C8B-B14F-4D97-AF65-F5344CB8AC3E}">
        <p14:creationId xmlns:p14="http://schemas.microsoft.com/office/powerpoint/2010/main" val="214954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A88532E-843D-4A87-A500-BEBBEF9609C2}" type="slidenum">
              <a:rPr lang="en-US" smtClean="0"/>
              <a:pPr/>
              <a:t>1</a:t>
            </a:fld>
            <a:endParaRPr lang="en-US"/>
          </a:p>
        </p:txBody>
      </p:sp>
    </p:spTree>
    <p:extLst>
      <p:ext uri="{BB962C8B-B14F-4D97-AF65-F5344CB8AC3E}">
        <p14:creationId xmlns:p14="http://schemas.microsoft.com/office/powerpoint/2010/main" val="255494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EIR included many mitigation measures</a:t>
            </a:r>
            <a:r>
              <a:rPr lang="en-US" baseline="0" dirty="0" smtClean="0"/>
              <a:t> to reduce the effects of the project’s </a:t>
            </a:r>
            <a:r>
              <a:rPr lang="en-US" baseline="0" dirty="0" smtClean="0">
                <a:solidFill>
                  <a:schemeClr val="tx1"/>
                </a:solidFill>
              </a:rPr>
              <a:t>emissions</a:t>
            </a:r>
            <a:r>
              <a:rPr lang="en-US" baseline="0" dirty="0" smtClean="0">
                <a:solidFill>
                  <a:srgbClr val="FFFF00"/>
                </a:solidFill>
              </a:rPr>
              <a:t>: </a:t>
            </a:r>
          </a:p>
          <a:p>
            <a:pPr marL="185303" indent="-185303">
              <a:buFont typeface="Arial" panose="020B0604020202020204" pitchFamily="34" charset="0"/>
              <a:buChar char="•"/>
            </a:pPr>
            <a:r>
              <a:rPr lang="en-US" baseline="0" dirty="0" smtClean="0">
                <a:solidFill>
                  <a:srgbClr val="FFFF00"/>
                </a:solidFill>
              </a:rPr>
              <a:t>Measures to reduce emissions from construction equipment, in-water, on-road and off-road</a:t>
            </a:r>
          </a:p>
          <a:p>
            <a:pPr marL="185303" indent="-185303">
              <a:buFont typeface="Arial" panose="020B0604020202020204" pitchFamily="34" charset="0"/>
              <a:buChar char="•"/>
            </a:pPr>
            <a:r>
              <a:rPr lang="en-US" baseline="0" dirty="0" smtClean="0">
                <a:solidFill>
                  <a:srgbClr val="FFFF00"/>
                </a:solidFill>
              </a:rPr>
              <a:t>Measures to reduce marine emissions</a:t>
            </a:r>
          </a:p>
          <a:p>
            <a:pPr marL="185303" indent="-185303">
              <a:buFont typeface="Arial" panose="020B0604020202020204" pitchFamily="34" charset="0"/>
              <a:buChar char="•"/>
            </a:pPr>
            <a:r>
              <a:rPr lang="en-US" baseline="0" dirty="0" err="1" smtClean="0">
                <a:solidFill>
                  <a:srgbClr val="FFFF00"/>
                </a:solidFill>
              </a:rPr>
              <a:t>Shoreside</a:t>
            </a:r>
            <a:r>
              <a:rPr lang="en-US" baseline="0" dirty="0" smtClean="0">
                <a:solidFill>
                  <a:srgbClr val="FFFF00"/>
                </a:solidFill>
              </a:rPr>
              <a:t> Power at Pier 27, the new cruise termination</a:t>
            </a:r>
          </a:p>
          <a:p>
            <a:r>
              <a:rPr lang="en-US" baseline="0" dirty="0" smtClean="0">
                <a:solidFill>
                  <a:srgbClr val="FFFF00"/>
                </a:solidFill>
              </a:rPr>
              <a:t>Even with all of these mitigation measures there were still significant impacts. </a:t>
            </a:r>
          </a:p>
          <a:p>
            <a:endParaRPr lang="en-US" baseline="0" dirty="0" smtClean="0">
              <a:solidFill>
                <a:srgbClr val="FFFF00"/>
              </a:solidFill>
            </a:endParaRPr>
          </a:p>
          <a:p>
            <a:r>
              <a:rPr lang="en-US" baseline="0" dirty="0" smtClean="0">
                <a:solidFill>
                  <a:srgbClr val="FFFF00"/>
                </a:solidFill>
              </a:rPr>
              <a:t>2. Then we looked to off-site programs and the PORT had a project, which was to install </a:t>
            </a:r>
            <a:r>
              <a:rPr lang="en-US" baseline="0" dirty="0" err="1" smtClean="0">
                <a:solidFill>
                  <a:srgbClr val="FFFF00"/>
                </a:solidFill>
              </a:rPr>
              <a:t>shoreside</a:t>
            </a:r>
            <a:r>
              <a:rPr lang="en-US" baseline="0" dirty="0" smtClean="0">
                <a:solidFill>
                  <a:srgbClr val="FFFF00"/>
                </a:solidFill>
              </a:rPr>
              <a:t> power at Pier 70</a:t>
            </a:r>
          </a:p>
          <a:p>
            <a:endParaRPr lang="en-US" baseline="0" dirty="0" smtClean="0">
              <a:solidFill>
                <a:srgbClr val="FFFF00"/>
              </a:solidFill>
            </a:endParaRPr>
          </a:p>
          <a:p>
            <a:r>
              <a:rPr lang="en-US" baseline="0" dirty="0" smtClean="0">
                <a:solidFill>
                  <a:srgbClr val="FFFF00"/>
                </a:solidFill>
              </a:rPr>
              <a:t>3. Conducted an analysis of the emissions benefits of </a:t>
            </a:r>
            <a:r>
              <a:rPr lang="en-US" baseline="0" dirty="0" err="1" smtClean="0">
                <a:solidFill>
                  <a:srgbClr val="FFFF00"/>
                </a:solidFill>
              </a:rPr>
              <a:t>shoreside</a:t>
            </a:r>
            <a:r>
              <a:rPr lang="en-US" baseline="0" dirty="0" smtClean="0">
                <a:solidFill>
                  <a:srgbClr val="FFFF00"/>
                </a:solidFill>
              </a:rPr>
              <a:t> power in 2013 and as you can see here, there were significant benefits to </a:t>
            </a:r>
            <a:r>
              <a:rPr lang="en-US" baseline="0" dirty="0" err="1" smtClean="0">
                <a:solidFill>
                  <a:srgbClr val="FFFF00"/>
                </a:solidFill>
              </a:rPr>
              <a:t>Nox</a:t>
            </a:r>
            <a:r>
              <a:rPr lang="en-US" baseline="0" dirty="0" smtClean="0">
                <a:solidFill>
                  <a:srgbClr val="FFFF00"/>
                </a:solidFill>
              </a:rPr>
              <a:t> and PM reductions. Overall we still identified the impact as SU, even after accounting for all of the onsite mitigation largely because ROG emissions could not be reduced below threshold levels, they remained at 70 tons/year over the significance threshold.  </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BA88532E-843D-4A87-A500-BEBBEF9609C2}" type="slidenum">
              <a:rPr lang="en-US" smtClean="0"/>
              <a:pPr/>
              <a:t>2</a:t>
            </a:fld>
            <a:endParaRPr lang="en-US"/>
          </a:p>
        </p:txBody>
      </p:sp>
    </p:spTree>
    <p:extLst>
      <p:ext uri="{BB962C8B-B14F-4D97-AF65-F5344CB8AC3E}">
        <p14:creationId xmlns:p14="http://schemas.microsoft.com/office/powerpoint/2010/main" val="229370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Shoreside</a:t>
            </a:r>
            <a:r>
              <a:rPr lang="en-US" dirty="0" smtClean="0"/>
              <a:t> power installed in 2012, just in time before</a:t>
            </a:r>
            <a:r>
              <a:rPr lang="en-US" baseline="0" dirty="0" smtClean="0"/>
              <a:t> the America’s Cup event, so that the emissions reductions were occurred during the period of the project’s emissions.</a:t>
            </a:r>
          </a:p>
          <a:p>
            <a:endParaRPr lang="en-US" dirty="0" smtClean="0"/>
          </a:p>
          <a:p>
            <a:r>
              <a:rPr lang="en-US" dirty="0" smtClean="0"/>
              <a:t>2. </a:t>
            </a:r>
            <a:r>
              <a:rPr lang="en-US" dirty="0" err="1" smtClean="0"/>
              <a:t>Shoreside</a:t>
            </a:r>
            <a:r>
              <a:rPr lang="en-US" dirty="0" smtClean="0"/>
              <a:t> power benefits were quantified based on projected use,</a:t>
            </a:r>
            <a:r>
              <a:rPr lang="en-US" baseline="0" dirty="0" smtClean="0"/>
              <a:t> which was variable with 2013 and 2017 projected to be years of highest use. In periods of lowest use (2015) the benefits were projected as (tons/year):</a:t>
            </a:r>
          </a:p>
          <a:p>
            <a:pPr marL="679445" lvl="1" indent="-185303">
              <a:buFont typeface="Arial" panose="020B0604020202020204" pitchFamily="34" charset="0"/>
              <a:buChar char="•"/>
            </a:pPr>
            <a:r>
              <a:rPr lang="en-US" baseline="0" dirty="0" smtClean="0"/>
              <a:t>ROG- 0.78	</a:t>
            </a:r>
          </a:p>
          <a:p>
            <a:pPr marL="679445" lvl="1" indent="-185303">
              <a:buFont typeface="Arial" panose="020B0604020202020204" pitchFamily="34" charset="0"/>
              <a:buChar char="•"/>
            </a:pPr>
            <a:r>
              <a:rPr lang="en-US" baseline="0" dirty="0" err="1" smtClean="0"/>
              <a:t>Nox</a:t>
            </a:r>
            <a:r>
              <a:rPr lang="en-US" baseline="0" dirty="0" smtClean="0"/>
              <a:t>- 15	</a:t>
            </a:r>
          </a:p>
          <a:p>
            <a:pPr marL="679445" lvl="1" indent="-185303">
              <a:buFont typeface="Arial" panose="020B0604020202020204" pitchFamily="34" charset="0"/>
              <a:buChar char="•"/>
            </a:pPr>
            <a:r>
              <a:rPr lang="en-US" baseline="0" dirty="0" smtClean="0"/>
              <a:t>PM10 &amp; 2.5-0.3</a:t>
            </a:r>
          </a:p>
          <a:p>
            <a:endParaRPr lang="en-US" baseline="0" dirty="0" smtClean="0"/>
          </a:p>
          <a:p>
            <a:r>
              <a:rPr lang="en-US" baseline="0" dirty="0" smtClean="0"/>
              <a:t>3. This tells you that the emissions benefits per year can be variable. For America’s cup we were mitigating emissions primarily for two years 2012 and 2013, so we were not needing to mitigate operational emissions long term. </a:t>
            </a:r>
          </a:p>
          <a:p>
            <a:endParaRPr lang="en-US" baseline="0" dirty="0" smtClean="0"/>
          </a:p>
          <a:p>
            <a:r>
              <a:rPr lang="en-US" baseline="0" dirty="0" smtClean="0"/>
              <a:t>4. I also did a quick, basic calculation of what the average cost per ton of ozone precursor and PM levels would be. So what you see here is that the offsite </a:t>
            </a:r>
            <a:r>
              <a:rPr lang="en-US" baseline="0" dirty="0" err="1" smtClean="0"/>
              <a:t>mitigatin</a:t>
            </a:r>
            <a:r>
              <a:rPr lang="en-US" baseline="0" dirty="0" smtClean="0"/>
              <a:t> project did not really reduce PM emissions, but did significantly reduce ozone precursor or reactive organic gases and </a:t>
            </a:r>
            <a:r>
              <a:rPr lang="en-US" baseline="0" dirty="0" err="1" smtClean="0"/>
              <a:t>nox</a:t>
            </a:r>
            <a:r>
              <a:rPr lang="en-US" baseline="0" dirty="0" smtClean="0"/>
              <a:t> impacts. Whether this is an appropriate way to calculate a mitigation cost, is also a question. </a:t>
            </a:r>
          </a:p>
          <a:p>
            <a:endParaRPr lang="en-US" baseline="0" dirty="0" smtClean="0"/>
          </a:p>
          <a:p>
            <a:r>
              <a:rPr lang="en-US" baseline="0" dirty="0" smtClean="0"/>
              <a:t>5. So, how do these costs compare with other types of offsite mitigation costs?</a:t>
            </a:r>
          </a:p>
          <a:p>
            <a:pPr marL="679445" lvl="1" indent="-185303">
              <a:buFont typeface="Arial" panose="020B0604020202020204" pitchFamily="34" charset="0"/>
              <a:buChar char="•"/>
            </a:pPr>
            <a:r>
              <a:rPr lang="en-US" baseline="0" dirty="0" smtClean="0"/>
              <a:t>Roughly of the same magnitude as acre of species credit at a mitigation bank</a:t>
            </a:r>
          </a:p>
          <a:p>
            <a:pPr marL="679445" lvl="1" indent="-185303">
              <a:buFont typeface="Arial" panose="020B0604020202020204" pitchFamily="34" charset="0"/>
              <a:buChar char="•"/>
            </a:pPr>
            <a:r>
              <a:rPr lang="en-US" baseline="0" dirty="0" smtClean="0"/>
              <a:t>Less expensive than wetland creation or enhancement per acre. </a:t>
            </a:r>
          </a:p>
          <a:p>
            <a:pPr marL="494142" lvl="1" defTabSz="988284">
              <a:defRPr/>
            </a:pP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BA88532E-843D-4A87-A500-BEBBEF9609C2}" type="slidenum">
              <a:rPr lang="en-US" smtClean="0"/>
              <a:pPr/>
              <a:t>3</a:t>
            </a:fld>
            <a:endParaRPr lang="en-US"/>
          </a:p>
        </p:txBody>
      </p:sp>
    </p:spTree>
    <p:extLst>
      <p:ext uri="{BB962C8B-B14F-4D97-AF65-F5344CB8AC3E}">
        <p14:creationId xmlns:p14="http://schemas.microsoft.com/office/powerpoint/2010/main" val="229370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we interested in developing an Offsite mitigation program:</a:t>
            </a:r>
          </a:p>
          <a:p>
            <a:endParaRPr lang="en-US" dirty="0" smtClean="0"/>
          </a:p>
          <a:p>
            <a:r>
              <a:rPr lang="en-US" dirty="0" smtClean="0"/>
              <a:t>1.</a:t>
            </a:r>
            <a:r>
              <a:rPr lang="en-US" baseline="0" dirty="0" smtClean="0"/>
              <a:t> We have a number of CEQA documents that call for off-site mitigation, if such mitigation projects can be identified:</a:t>
            </a:r>
            <a:endParaRPr lang="en-US" dirty="0" smtClean="0"/>
          </a:p>
          <a:p>
            <a:r>
              <a:rPr lang="en-US" dirty="0" smtClean="0"/>
              <a:t>Warriors, Pier 70, Mission Rock, Central </a:t>
            </a:r>
            <a:r>
              <a:rPr lang="en-US" dirty="0" err="1" smtClean="0"/>
              <a:t>SoMa</a:t>
            </a:r>
            <a:r>
              <a:rPr lang="en-US" dirty="0" smtClean="0"/>
              <a:t> EIRs. The mitigation measures suggest two means for</a:t>
            </a:r>
            <a:r>
              <a:rPr lang="en-US" baseline="0" dirty="0" smtClean="0"/>
              <a:t> mitigating the remaining impacts through an offsite program:</a:t>
            </a:r>
            <a:endParaRPr lang="en-US" dirty="0" smtClean="0"/>
          </a:p>
          <a:p>
            <a:pPr lvl="1"/>
            <a:r>
              <a:rPr lang="en-US" dirty="0" smtClean="0"/>
              <a:t>A. Payment to BAAQMD to fund an off-site mitigation program</a:t>
            </a:r>
          </a:p>
          <a:p>
            <a:pPr lvl="1"/>
            <a:r>
              <a:rPr lang="en-US" dirty="0" smtClean="0"/>
              <a:t>B Fund a local off-site mitigation project </a:t>
            </a:r>
          </a:p>
          <a:p>
            <a:endParaRPr lang="en-US" dirty="0" smtClean="0"/>
          </a:p>
          <a:p>
            <a:r>
              <a:rPr lang="en-US" dirty="0" smtClean="0"/>
              <a:t>Central SOMA is a program EIR</a:t>
            </a:r>
            <a:r>
              <a:rPr lang="en-US" baseline="0" dirty="0" smtClean="0"/>
              <a:t> and the mitigation measure would only be required for project that exceed significance thresholds and cannot reduce emissions to less than significant with other mitigations that reduce the project’s direct emissions.</a:t>
            </a:r>
          </a:p>
          <a:p>
            <a:endParaRPr lang="en-US" baseline="0" dirty="0" smtClean="0"/>
          </a:p>
          <a:p>
            <a:r>
              <a:rPr lang="en-US" baseline="0" dirty="0" smtClean="0"/>
              <a:t>2. We would like to direct emissions reductions to projects in areas of the City with increased health risks. So, by reducing emissions locally, we hope to also reduce the health risk effects of air pollution locally. This program, conceptually, is being explored through our efforts to develop a Community Risk Reduction Plan, or essentially an air quality plan for San Francisco that looks at ways to reduce the burden of health effects.  </a:t>
            </a:r>
          </a:p>
          <a:p>
            <a:endParaRPr lang="en-US" baseline="0" dirty="0" smtClean="0"/>
          </a:p>
          <a:p>
            <a:pPr marL="679445" lvl="1" indent="-185303" defTabSz="988284">
              <a:buFont typeface="Arial" panose="020B0604020202020204" pitchFamily="34" charset="0"/>
              <a:buChar char="•"/>
              <a:defRPr/>
            </a:pPr>
            <a:r>
              <a:rPr lang="en-US" b="0" dirty="0" smtClean="0"/>
              <a:t>Direct emissions reductions to areas of the City with increased health risks as mapped by the Air Pollutant Exposure zone. These are areas of San Francisco that</a:t>
            </a:r>
            <a:r>
              <a:rPr lang="en-US" b="0" baseline="0" dirty="0" smtClean="0"/>
              <a:t> experience increased exposure and health effects from air pollution. This zone is defined by the following criteria:</a:t>
            </a:r>
          </a:p>
          <a:p>
            <a:pPr marL="1173587" lvl="2" indent="-185303" defTabSz="988284">
              <a:buFont typeface="Arial" panose="020B0604020202020204" pitchFamily="34" charset="0"/>
              <a:buChar char="•"/>
              <a:defRPr/>
            </a:pPr>
            <a:r>
              <a:rPr lang="en-US" b="0" baseline="0" dirty="0" smtClean="0"/>
              <a:t>Excess Cancer risk from all modeled sources at or greater than 100/million. PM2.5 concentrations at or greater than 10.0 </a:t>
            </a:r>
            <a:r>
              <a:rPr lang="en-US" b="0" baseline="0" dirty="0" err="1" smtClean="0"/>
              <a:t>ug</a:t>
            </a:r>
            <a:r>
              <a:rPr lang="en-US" b="0" baseline="0" dirty="0" smtClean="0"/>
              <a:t>/m3</a:t>
            </a:r>
          </a:p>
          <a:p>
            <a:pPr marL="1173587" lvl="2" indent="-185303" defTabSz="988284">
              <a:buFont typeface="Arial" panose="020B0604020202020204" pitchFamily="34" charset="0"/>
              <a:buChar char="•"/>
              <a:defRPr/>
            </a:pPr>
            <a:r>
              <a:rPr lang="en-US" b="0" baseline="0" dirty="0" smtClean="0"/>
              <a:t>Excess cancer risk and PM2.5 standards lowered in “health vulnerable locations”</a:t>
            </a:r>
          </a:p>
          <a:p>
            <a:pPr marL="1667728" lvl="3" indent="-185303" defTabSz="988284">
              <a:buFont typeface="Arial" panose="020B0604020202020204" pitchFamily="34" charset="0"/>
              <a:buChar char="•"/>
              <a:defRPr/>
            </a:pPr>
            <a:r>
              <a:rPr lang="en-US" b="0" baseline="0" dirty="0" smtClean="0"/>
              <a:t>These are locations in the worst quintile of Bay Area Health vulnerability scores, zip codes 94102, 94103, 94105, 94124, and 94130 were afforded greater protection based on an assessment of hospitalization rates for air pollution related causes. For these areas, the cancer risk standard was lowered to 90/million and the PM2.5 standard lowered to 9.0 </a:t>
            </a:r>
            <a:r>
              <a:rPr lang="en-US" b="0" baseline="0" dirty="0" err="1" smtClean="0"/>
              <a:t>ug</a:t>
            </a:r>
            <a:r>
              <a:rPr lang="en-US" b="0" baseline="0" dirty="0" smtClean="0"/>
              <a:t>/m3.</a:t>
            </a:r>
          </a:p>
          <a:p>
            <a:pPr marL="1173587" lvl="2" indent="-185303" defTabSz="988284">
              <a:buFont typeface="Arial" panose="020B0604020202020204" pitchFamily="34" charset="0"/>
              <a:buChar char="•"/>
              <a:defRPr/>
            </a:pPr>
            <a:r>
              <a:rPr lang="en-US" b="0" baseline="0" dirty="0" smtClean="0"/>
              <a:t>Added all parcels within 500 feet of major freeways that weren’t already captured by the modeling based on substantial evidence from the CARB’s Land Use handbook that pollutant concentrations were greatest within 500 feet of major freeways and drop off to background levels at around 1,000 feet from freeways. </a:t>
            </a:r>
          </a:p>
          <a:p>
            <a:pPr defTabSz="988284">
              <a:defRPr/>
            </a:pPr>
            <a:endParaRPr lang="en-US" b="0" dirty="0" smtClean="0"/>
          </a:p>
          <a:p>
            <a:pPr defTabSz="988284">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BA88532E-843D-4A87-A500-BEBBEF9609C2}" type="slidenum">
              <a:rPr lang="en-US" smtClean="0"/>
              <a:pPr/>
              <a:t>4</a:t>
            </a:fld>
            <a:endParaRPr lang="en-US"/>
          </a:p>
        </p:txBody>
      </p:sp>
    </p:spTree>
    <p:extLst>
      <p:ext uri="{BB962C8B-B14F-4D97-AF65-F5344CB8AC3E}">
        <p14:creationId xmlns:p14="http://schemas.microsoft.com/office/powerpoint/2010/main" val="376868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partnered with staff</a:t>
            </a:r>
            <a:r>
              <a:rPr lang="en-US" baseline="0" dirty="0" smtClean="0"/>
              <a:t> from other City departments to explore projects that could be candidates for an offsite mitigation program. These projects would need to meet all of the criteria that Honey discussed in her presentation. So far, w</a:t>
            </a:r>
            <a:r>
              <a:rPr lang="en-US" dirty="0" smtClean="0"/>
              <a:t>e are finding </a:t>
            </a:r>
            <a:r>
              <a:rPr lang="en-US" dirty="0" err="1" smtClean="0"/>
              <a:t>shoreside</a:t>
            </a:r>
            <a:r>
              <a:rPr lang="en-US" dirty="0" smtClean="0"/>
              <a:t> power to be the most worthwhile offsite</a:t>
            </a:r>
            <a:r>
              <a:rPr lang="en-US" baseline="0" dirty="0" smtClean="0"/>
              <a:t> mitigation. </a:t>
            </a:r>
          </a:p>
          <a:p>
            <a:r>
              <a:rPr lang="en-US" baseline="0" dirty="0" smtClean="0"/>
              <a:t>	1. Replacement of emergency standby generators doesn’t seem to effectively reduce emissions enough to make a dent into a project’s offset requirement</a:t>
            </a:r>
          </a:p>
          <a:p>
            <a:r>
              <a:rPr lang="en-US" baseline="0" dirty="0" smtClean="0"/>
              <a:t>	2. Some of these programs are difficult to quantify, such as </a:t>
            </a:r>
            <a:r>
              <a:rPr lang="en-US" baseline="0" dirty="0" err="1" smtClean="0"/>
              <a:t>vansharing</a:t>
            </a:r>
            <a:r>
              <a:rPr lang="en-US" baseline="0" dirty="0" smtClean="0"/>
              <a:t>, and bike sharing. There would need to be some evidence to support that such programs are resulting in a mode shift that reduces emissions. For example, a </a:t>
            </a:r>
            <a:r>
              <a:rPr lang="en-US" baseline="0" dirty="0" err="1" smtClean="0"/>
              <a:t>vansharing</a:t>
            </a:r>
            <a:r>
              <a:rPr lang="en-US" baseline="0" dirty="0" smtClean="0"/>
              <a:t> or </a:t>
            </a:r>
            <a:r>
              <a:rPr lang="en-US" baseline="0" dirty="0" err="1" smtClean="0"/>
              <a:t>biksharing</a:t>
            </a:r>
            <a:r>
              <a:rPr lang="en-US" baseline="0" dirty="0" smtClean="0"/>
              <a:t> program could reduce some vehicle trips, but maybe those people would have taken transit if the </a:t>
            </a:r>
            <a:r>
              <a:rPr lang="en-US" baseline="0" dirty="0" err="1" smtClean="0"/>
              <a:t>vansharing</a:t>
            </a:r>
            <a:r>
              <a:rPr lang="en-US" baseline="0" dirty="0" smtClean="0"/>
              <a:t> option weren’t there. </a:t>
            </a:r>
          </a:p>
          <a:p>
            <a:r>
              <a:rPr lang="en-US" baseline="0" dirty="0" smtClean="0"/>
              <a:t>	3. San Francisco has already made considerable effort to reduce it’s fleet emissions- all remaining diesel buses in Muni’s fleet run on renewable diesel which reduces PM by  about 30%. </a:t>
            </a:r>
            <a:endParaRPr lang="en-US" dirty="0"/>
          </a:p>
        </p:txBody>
      </p:sp>
      <p:sp>
        <p:nvSpPr>
          <p:cNvPr id="4" name="Slide Number Placeholder 3"/>
          <p:cNvSpPr>
            <a:spLocks noGrp="1"/>
          </p:cNvSpPr>
          <p:nvPr>
            <p:ph type="sldNum" sz="quarter" idx="10"/>
          </p:nvPr>
        </p:nvSpPr>
        <p:spPr/>
        <p:txBody>
          <a:bodyPr/>
          <a:lstStyle/>
          <a:p>
            <a:fld id="{BA88532E-843D-4A87-A500-BEBBEF9609C2}" type="slidenum">
              <a:rPr lang="en-US" smtClean="0"/>
              <a:pPr/>
              <a:t>5</a:t>
            </a:fld>
            <a:endParaRPr lang="en-US"/>
          </a:p>
        </p:txBody>
      </p:sp>
    </p:spTree>
    <p:extLst>
      <p:ext uri="{BB962C8B-B14F-4D97-AF65-F5344CB8AC3E}">
        <p14:creationId xmlns:p14="http://schemas.microsoft.com/office/powerpoint/2010/main" val="376868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projects or programs are available?</a:t>
            </a:r>
          </a:p>
          <a:p>
            <a:pPr lvl="1"/>
            <a:r>
              <a:rPr lang="en-US" dirty="0" smtClean="0"/>
              <a:t>Mitigation must be in addition to existing regulatory requirements. There are a</a:t>
            </a:r>
            <a:r>
              <a:rPr lang="en-US" baseline="0" dirty="0" smtClean="0"/>
              <a:t> lot of regulations that require fleet or equipment turnover. </a:t>
            </a:r>
            <a:endParaRPr lang="en-US" dirty="0" smtClean="0"/>
          </a:p>
          <a:p>
            <a:pPr lvl="1"/>
            <a:r>
              <a:rPr lang="en-US" dirty="0" smtClean="0"/>
              <a:t>Mitigation must not already be part of an existing funded project (does not include payment to purchase clean vehicles that have approved funding)</a:t>
            </a:r>
          </a:p>
          <a:p>
            <a:pPr lvl="1"/>
            <a:r>
              <a:rPr lang="en-US" dirty="0" smtClean="0"/>
              <a:t>Project must result in reduced emissions in the Air Basin if</a:t>
            </a:r>
            <a:r>
              <a:rPr lang="en-US" baseline="0" dirty="0" smtClean="0"/>
              <a:t> you are mitigating </a:t>
            </a:r>
            <a:r>
              <a:rPr lang="en-US" dirty="0" smtClean="0"/>
              <a:t>regional air pollutants</a:t>
            </a:r>
          </a:p>
          <a:p>
            <a:pPr marL="494142" lvl="1" defTabSz="988284">
              <a:defRPr/>
            </a:pPr>
            <a:r>
              <a:rPr lang="en-US" baseline="0" dirty="0" smtClean="0"/>
              <a:t>An even bigger challenge for us is not only reducing emissions in the Air Basin, but trying to reduce them in a relatively very small geography (SE SF) in a city that already has done so much to reduce emission.  It may not be as challenging in places that still have low hanging fruit</a:t>
            </a:r>
            <a:endParaRPr lang="en-US" dirty="0" smtClean="0"/>
          </a:p>
          <a:p>
            <a:pPr lvl="1"/>
            <a:endParaRPr lang="en-US" dirty="0" smtClean="0"/>
          </a:p>
          <a:p>
            <a:r>
              <a:rPr lang="en-US" dirty="0" smtClean="0"/>
              <a:t>What is the right fee?</a:t>
            </a:r>
          </a:p>
          <a:p>
            <a:pPr lvl="1"/>
            <a:r>
              <a:rPr lang="en-US" dirty="0" smtClean="0"/>
              <a:t>Warriors EIR= $18,030/ton based on Carl Moyer Program</a:t>
            </a:r>
          </a:p>
          <a:p>
            <a:pPr lvl="1"/>
            <a:r>
              <a:rPr lang="en-US" dirty="0" smtClean="0"/>
              <a:t>Air District Board Recommendation (2016)=$34,623/ton ozone precursor; seems to be in alignment</a:t>
            </a:r>
            <a:r>
              <a:rPr lang="en-US" baseline="0" dirty="0" smtClean="0"/>
              <a:t> with the ozone precursor cost/ton for </a:t>
            </a:r>
            <a:r>
              <a:rPr lang="en-US" baseline="0" dirty="0" err="1" smtClean="0"/>
              <a:t>shoreside</a:t>
            </a:r>
            <a:r>
              <a:rPr lang="en-US" baseline="0" dirty="0" smtClean="0"/>
              <a:t> power that I listed previously, which was about $32K.</a:t>
            </a:r>
            <a:endParaRPr lang="en-US" dirty="0" smtClean="0"/>
          </a:p>
          <a:p>
            <a:r>
              <a:rPr lang="en-US" dirty="0" smtClean="0"/>
              <a:t>Does the offsite project achieve significant emissions reductions?</a:t>
            </a:r>
          </a:p>
          <a:p>
            <a:pPr lvl="1"/>
            <a:r>
              <a:rPr lang="en-US" dirty="0" smtClean="0"/>
              <a:t>Emergency generator replacement projects may not significantly reduce emissions due to lack of operation &amp; replacement costs are high </a:t>
            </a:r>
          </a:p>
          <a:p>
            <a:pPr lvl="1"/>
            <a:endParaRPr lang="en-US" dirty="0" smtClean="0"/>
          </a:p>
        </p:txBody>
      </p:sp>
      <p:sp>
        <p:nvSpPr>
          <p:cNvPr id="4" name="Slide Number Placeholder 3"/>
          <p:cNvSpPr>
            <a:spLocks noGrp="1"/>
          </p:cNvSpPr>
          <p:nvPr>
            <p:ph type="sldNum" sz="quarter" idx="10"/>
          </p:nvPr>
        </p:nvSpPr>
        <p:spPr/>
        <p:txBody>
          <a:bodyPr/>
          <a:lstStyle/>
          <a:p>
            <a:fld id="{BA88532E-843D-4A87-A500-BEBBEF9609C2}" type="slidenum">
              <a:rPr lang="en-US" smtClean="0"/>
              <a:pPr/>
              <a:t>6</a:t>
            </a:fld>
            <a:endParaRPr lang="en-US"/>
          </a:p>
        </p:txBody>
      </p:sp>
    </p:spTree>
    <p:extLst>
      <p:ext uri="{BB962C8B-B14F-4D97-AF65-F5344CB8AC3E}">
        <p14:creationId xmlns:p14="http://schemas.microsoft.com/office/powerpoint/2010/main" val="376868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88532E-843D-4A87-A500-BEBBEF9609C2}" type="slidenum">
              <a:rPr lang="en-US" smtClean="0"/>
              <a:pPr/>
              <a:t>7</a:t>
            </a:fld>
            <a:endParaRPr lang="en-US"/>
          </a:p>
        </p:txBody>
      </p:sp>
    </p:spTree>
    <p:extLst>
      <p:ext uri="{BB962C8B-B14F-4D97-AF65-F5344CB8AC3E}">
        <p14:creationId xmlns:p14="http://schemas.microsoft.com/office/powerpoint/2010/main" val="45531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8284">
              <a:defRPr/>
            </a:pPr>
            <a:r>
              <a:rPr lang="en-US" dirty="0" smtClean="0"/>
              <a:t>1. What is the remedy if an Offsite Project does not end up meeting its anticipated reductions?</a:t>
            </a:r>
          </a:p>
          <a:p>
            <a:pPr marL="185303" indent="-185303">
              <a:buFont typeface="Arial" panose="020B0604020202020204" pitchFamily="34" charset="0"/>
              <a:buChar char="•"/>
            </a:pPr>
            <a:r>
              <a:rPr lang="en-US" dirty="0" smtClean="0"/>
              <a:t>Allow for a project to make up its emissions reductions</a:t>
            </a:r>
            <a:r>
              <a:rPr lang="en-US" baseline="0" dirty="0" smtClean="0"/>
              <a:t> through another program/project in a future year?</a:t>
            </a:r>
          </a:p>
          <a:p>
            <a:pPr marL="185303" indent="-185303">
              <a:buFont typeface="Arial" panose="020B0604020202020204" pitchFamily="34" charset="0"/>
              <a:buChar char="•"/>
            </a:pPr>
            <a:r>
              <a:rPr lang="en-US" baseline="0" dirty="0" smtClean="0"/>
              <a:t>Maintain a reserve of projects, that a sponsor can pay in to for additional reductions?</a:t>
            </a:r>
          </a:p>
          <a:p>
            <a:pPr marL="185303" indent="-185303">
              <a:buFont typeface="Arial" panose="020B0604020202020204" pitchFamily="34" charset="0"/>
              <a:buChar char="•"/>
            </a:pPr>
            <a:r>
              <a:rPr lang="en-US" baseline="0" dirty="0" smtClean="0"/>
              <a:t>Increase the mitigation ratio from 1:1 to 1.5:1 or 2:1 to ensure that the project will in fact reduce necessary emissions?</a:t>
            </a:r>
          </a:p>
          <a:p>
            <a:pPr marL="185303" indent="-185303">
              <a:buFont typeface="Arial" panose="020B0604020202020204" pitchFamily="34" charset="0"/>
              <a:buChar char="•"/>
            </a:pPr>
            <a:r>
              <a:rPr lang="en-US" baseline="0" dirty="0" smtClean="0"/>
              <a:t>Design a program such that you have a pool of projects and the fee and corresponding reduction in emissions are averaged?</a:t>
            </a:r>
            <a:endParaRPr lang="en-US" dirty="0" smtClean="0"/>
          </a:p>
          <a:p>
            <a:endParaRPr lang="en-US" dirty="0" smtClean="0"/>
          </a:p>
          <a:p>
            <a:r>
              <a:rPr lang="en-US" dirty="0" smtClean="0"/>
              <a:t>2. For projects required to mitigate operational emissions:</a:t>
            </a:r>
          </a:p>
          <a:p>
            <a:pPr marL="185303" indent="-185303">
              <a:buFont typeface="Arial" panose="020B0604020202020204" pitchFamily="34" charset="0"/>
              <a:buChar char="•"/>
            </a:pPr>
            <a:r>
              <a:rPr lang="en-US" dirty="0" smtClean="0"/>
              <a:t>Can you define a life of a project? 40 years? 60 years? 100 years?</a:t>
            </a:r>
          </a:p>
          <a:p>
            <a:pPr marL="185303" indent="-185303">
              <a:buFont typeface="Arial" panose="020B0604020202020204" pitchFamily="34" charset="0"/>
              <a:buChar char="•"/>
            </a:pPr>
            <a:r>
              <a:rPr lang="en-US" dirty="0" smtClean="0"/>
              <a:t>How do you account for increased regulations that may reduce the offsite mitigation requirement if future years?</a:t>
            </a:r>
          </a:p>
          <a:p>
            <a:r>
              <a:rPr lang="en-US" dirty="0" smtClean="0"/>
              <a:t>3.</a:t>
            </a:r>
            <a:r>
              <a:rPr lang="en-US" baseline="0" dirty="0" smtClean="0"/>
              <a:t> </a:t>
            </a:r>
            <a:r>
              <a:rPr lang="en-US" dirty="0" smtClean="0"/>
              <a:t>Does CEQA allow for you to pre-mitigate for future emissions?</a:t>
            </a:r>
          </a:p>
          <a:p>
            <a:r>
              <a:rPr lang="en-US" dirty="0" smtClean="0"/>
              <a:t>4. Can a lead agency bank unused emissions reduction for future projects to pay into? </a:t>
            </a:r>
          </a:p>
          <a:p>
            <a:pPr marL="0" lvl="1" algn="ctr">
              <a:buClr>
                <a:srgbClr val="F8971D"/>
              </a:buClr>
            </a:pPr>
            <a:r>
              <a:rPr lang="en-US" sz="3000" b="1" i="1" dirty="0">
                <a:latin typeface="Arial Narrow" panose="020B0606020202030204" pitchFamily="34" charset="0"/>
              </a:rPr>
              <a:t>5. If an off-site mitigation project exists, can it fully mitigate operational impacts to less than significant?</a:t>
            </a:r>
          </a:p>
          <a:p>
            <a:pPr lvl="1"/>
            <a:r>
              <a:rPr lang="en-US" dirty="0" smtClean="0"/>
              <a:t>Construction impacts may be more easy to fully mitigate because project needs to only produce benefits for a finite period of time</a:t>
            </a:r>
          </a:p>
          <a:p>
            <a:pPr lvl="1"/>
            <a:endParaRPr lang="en-US" dirty="0" smtClean="0"/>
          </a:p>
          <a:p>
            <a:pPr lvl="1"/>
            <a:r>
              <a:rPr lang="en-US" dirty="0" smtClean="0"/>
              <a:t>Operational impacts may be more difficult to mitigate</a:t>
            </a:r>
          </a:p>
          <a:p>
            <a:pPr marL="0" lvl="1" algn="ctr">
              <a:buClr>
                <a:srgbClr val="F8971D"/>
              </a:buClr>
            </a:pPr>
            <a:endParaRPr lang="en-US" sz="3000" b="1" i="1"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A88532E-843D-4A87-A500-BEBBEF9609C2}" type="slidenum">
              <a:rPr lang="en-US" smtClean="0"/>
              <a:pPr/>
              <a:t>8</a:t>
            </a:fld>
            <a:endParaRPr lang="en-US"/>
          </a:p>
        </p:txBody>
      </p:sp>
    </p:spTree>
    <p:extLst>
      <p:ext uri="{BB962C8B-B14F-4D97-AF65-F5344CB8AC3E}">
        <p14:creationId xmlns:p14="http://schemas.microsoft.com/office/powerpoint/2010/main" val="3768682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backup slide. Not planning to discuss as this will be discussed by Andrea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A88532E-843D-4A87-A500-BEBBEF9609C2}" type="slidenum">
              <a:rPr lang="en-US" smtClean="0"/>
              <a:pPr/>
              <a:t>9</a:t>
            </a:fld>
            <a:endParaRPr lang="en-US"/>
          </a:p>
        </p:txBody>
      </p:sp>
    </p:spTree>
    <p:extLst>
      <p:ext uri="{BB962C8B-B14F-4D97-AF65-F5344CB8AC3E}">
        <p14:creationId xmlns:p14="http://schemas.microsoft.com/office/powerpoint/2010/main" val="2293701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1192" y="5976198"/>
            <a:ext cx="1391793" cy="541252"/>
          </a:xfrm>
          <a:prstGeom prst="rect">
            <a:avLst/>
          </a:prstGeom>
        </p:spPr>
      </p:pic>
      <p:pic>
        <p:nvPicPr>
          <p:cNvPr id="3" name="Picture 2"/>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94654" y="5901543"/>
            <a:ext cx="691946" cy="690562"/>
          </a:xfrm>
          <a:prstGeom prst="rect">
            <a:avLst/>
          </a:prstGeom>
        </p:spPr>
      </p:pic>
    </p:spTree>
    <p:extLst>
      <p:ext uri="{BB962C8B-B14F-4D97-AF65-F5344CB8AC3E}">
        <p14:creationId xmlns:p14="http://schemas.microsoft.com/office/powerpoint/2010/main" val="272125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8FE34-D305-4BAB-85C7-AFADC0452956}"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81FD6-5489-4C04-8B00-16AD7AF8A24B}" type="slidenum">
              <a:rPr lang="en-US" smtClean="0"/>
              <a:t>‹#›</a:t>
            </a:fld>
            <a:endParaRPr lang="en-US"/>
          </a:p>
        </p:txBody>
      </p:sp>
    </p:spTree>
    <p:extLst>
      <p:ext uri="{BB962C8B-B14F-4D97-AF65-F5344CB8AC3E}">
        <p14:creationId xmlns:p14="http://schemas.microsoft.com/office/powerpoint/2010/main" val="88850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8FE34-D305-4BAB-85C7-AFADC0452956}"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81FD6-5489-4C04-8B00-16AD7AF8A24B}" type="slidenum">
              <a:rPr lang="en-US" smtClean="0"/>
              <a:t>‹#›</a:t>
            </a:fld>
            <a:endParaRPr lang="en-US"/>
          </a:p>
        </p:txBody>
      </p:sp>
    </p:spTree>
    <p:extLst>
      <p:ext uri="{BB962C8B-B14F-4D97-AF65-F5344CB8AC3E}">
        <p14:creationId xmlns:p14="http://schemas.microsoft.com/office/powerpoint/2010/main" val="249086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8FE34-D305-4BAB-85C7-AFADC0452956}"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81FD6-5489-4C04-8B00-16AD7AF8A24B}" type="slidenum">
              <a:rPr lang="en-US" smtClean="0"/>
              <a:t>‹#›</a:t>
            </a:fld>
            <a:endParaRPr lang="en-US"/>
          </a:p>
        </p:txBody>
      </p:sp>
    </p:spTree>
    <p:extLst>
      <p:ext uri="{BB962C8B-B14F-4D97-AF65-F5344CB8AC3E}">
        <p14:creationId xmlns:p14="http://schemas.microsoft.com/office/powerpoint/2010/main" val="50584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8FE34-D305-4BAB-85C7-AFADC0452956}"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81FD6-5489-4C04-8B00-16AD7AF8A24B}" type="slidenum">
              <a:rPr lang="en-US" smtClean="0"/>
              <a:t>‹#›</a:t>
            </a:fld>
            <a:endParaRPr lang="en-US"/>
          </a:p>
        </p:txBody>
      </p:sp>
    </p:spTree>
    <p:extLst>
      <p:ext uri="{BB962C8B-B14F-4D97-AF65-F5344CB8AC3E}">
        <p14:creationId xmlns:p14="http://schemas.microsoft.com/office/powerpoint/2010/main" val="2589215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8FE34-D305-4BAB-85C7-AFADC0452956}"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81FD6-5489-4C04-8B00-16AD7AF8A24B}" type="slidenum">
              <a:rPr lang="en-US" smtClean="0"/>
              <a:t>‹#›</a:t>
            </a:fld>
            <a:endParaRPr lang="en-US"/>
          </a:p>
        </p:txBody>
      </p:sp>
    </p:spTree>
    <p:extLst>
      <p:ext uri="{BB962C8B-B14F-4D97-AF65-F5344CB8AC3E}">
        <p14:creationId xmlns:p14="http://schemas.microsoft.com/office/powerpoint/2010/main" val="1379163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8FE34-D305-4BAB-85C7-AFADC0452956}"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81FD6-5489-4C04-8B00-16AD7AF8A24B}" type="slidenum">
              <a:rPr lang="en-US" smtClean="0"/>
              <a:t>‹#›</a:t>
            </a:fld>
            <a:endParaRPr lang="en-US"/>
          </a:p>
        </p:txBody>
      </p:sp>
    </p:spTree>
    <p:extLst>
      <p:ext uri="{BB962C8B-B14F-4D97-AF65-F5344CB8AC3E}">
        <p14:creationId xmlns:p14="http://schemas.microsoft.com/office/powerpoint/2010/main" val="1981774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8FE34-D305-4BAB-85C7-AFADC0452956}"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81FD6-5489-4C04-8B00-16AD7AF8A24B}" type="slidenum">
              <a:rPr lang="en-US" smtClean="0"/>
              <a:t>‹#›</a:t>
            </a:fld>
            <a:endParaRPr lang="en-US"/>
          </a:p>
        </p:txBody>
      </p:sp>
    </p:spTree>
    <p:extLst>
      <p:ext uri="{BB962C8B-B14F-4D97-AF65-F5344CB8AC3E}">
        <p14:creationId xmlns:p14="http://schemas.microsoft.com/office/powerpoint/2010/main" val="159066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8FE34-D305-4BAB-85C7-AFADC0452956}"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81FD6-5489-4C04-8B00-16AD7AF8A24B}" type="slidenum">
              <a:rPr lang="en-US" smtClean="0"/>
              <a:t>‹#›</a:t>
            </a:fld>
            <a:endParaRPr lang="en-US"/>
          </a:p>
        </p:txBody>
      </p:sp>
    </p:spTree>
    <p:extLst>
      <p:ext uri="{BB962C8B-B14F-4D97-AF65-F5344CB8AC3E}">
        <p14:creationId xmlns:p14="http://schemas.microsoft.com/office/powerpoint/2010/main" val="639529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8FE34-D305-4BAB-85C7-AFADC0452956}"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81FD6-5489-4C04-8B00-16AD7AF8A24B}" type="slidenum">
              <a:rPr lang="en-US" smtClean="0"/>
              <a:t>‹#›</a:t>
            </a:fld>
            <a:endParaRPr lang="en-US"/>
          </a:p>
        </p:txBody>
      </p:sp>
    </p:spTree>
    <p:extLst>
      <p:ext uri="{BB962C8B-B14F-4D97-AF65-F5344CB8AC3E}">
        <p14:creationId xmlns:p14="http://schemas.microsoft.com/office/powerpoint/2010/main" val="3656376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DC9EDB-7B02-4734-BFD8-941002EABE01}"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BE2A8-0782-4EB1-B60D-8FF7FFBBA36C}" type="slidenum">
              <a:rPr lang="en-US" smtClean="0"/>
              <a:t>‹#›</a:t>
            </a:fld>
            <a:endParaRPr lang="en-US"/>
          </a:p>
        </p:txBody>
      </p:sp>
    </p:spTree>
    <p:extLst>
      <p:ext uri="{BB962C8B-B14F-4D97-AF65-F5344CB8AC3E}">
        <p14:creationId xmlns:p14="http://schemas.microsoft.com/office/powerpoint/2010/main" val="338397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4578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C9EDB-7B02-4734-BFD8-941002EABE01}"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BE2A8-0782-4EB1-B60D-8FF7FFBBA36C}" type="slidenum">
              <a:rPr lang="en-US" smtClean="0"/>
              <a:t>‹#›</a:t>
            </a:fld>
            <a:endParaRPr lang="en-US"/>
          </a:p>
        </p:txBody>
      </p:sp>
    </p:spTree>
    <p:extLst>
      <p:ext uri="{BB962C8B-B14F-4D97-AF65-F5344CB8AC3E}">
        <p14:creationId xmlns:p14="http://schemas.microsoft.com/office/powerpoint/2010/main" val="1357890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DC9EDB-7B02-4734-BFD8-941002EABE01}"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BE2A8-0782-4EB1-B60D-8FF7FFBBA36C}" type="slidenum">
              <a:rPr lang="en-US" smtClean="0"/>
              <a:t>‹#›</a:t>
            </a:fld>
            <a:endParaRPr lang="en-US"/>
          </a:p>
        </p:txBody>
      </p:sp>
    </p:spTree>
    <p:extLst>
      <p:ext uri="{BB962C8B-B14F-4D97-AF65-F5344CB8AC3E}">
        <p14:creationId xmlns:p14="http://schemas.microsoft.com/office/powerpoint/2010/main" val="4077303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DC9EDB-7B02-4734-BFD8-941002EABE01}"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BE2A8-0782-4EB1-B60D-8FF7FFBBA36C}" type="slidenum">
              <a:rPr lang="en-US" smtClean="0"/>
              <a:t>‹#›</a:t>
            </a:fld>
            <a:endParaRPr lang="en-US"/>
          </a:p>
        </p:txBody>
      </p:sp>
    </p:spTree>
    <p:extLst>
      <p:ext uri="{BB962C8B-B14F-4D97-AF65-F5344CB8AC3E}">
        <p14:creationId xmlns:p14="http://schemas.microsoft.com/office/powerpoint/2010/main" val="979898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C9EDB-7B02-4734-BFD8-941002EABE01}"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BE2A8-0782-4EB1-B60D-8FF7FFBBA36C}" type="slidenum">
              <a:rPr lang="en-US" smtClean="0"/>
              <a:t>‹#›</a:t>
            </a:fld>
            <a:endParaRPr lang="en-US"/>
          </a:p>
        </p:txBody>
      </p:sp>
    </p:spTree>
    <p:extLst>
      <p:ext uri="{BB962C8B-B14F-4D97-AF65-F5344CB8AC3E}">
        <p14:creationId xmlns:p14="http://schemas.microsoft.com/office/powerpoint/2010/main" val="1152725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DC9EDB-7B02-4734-BFD8-941002EABE01}"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BE2A8-0782-4EB1-B60D-8FF7FFBBA36C}" type="slidenum">
              <a:rPr lang="en-US" smtClean="0"/>
              <a:t>‹#›</a:t>
            </a:fld>
            <a:endParaRPr lang="en-US"/>
          </a:p>
        </p:txBody>
      </p:sp>
    </p:spTree>
    <p:extLst>
      <p:ext uri="{BB962C8B-B14F-4D97-AF65-F5344CB8AC3E}">
        <p14:creationId xmlns:p14="http://schemas.microsoft.com/office/powerpoint/2010/main" val="909093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C9EDB-7B02-4734-BFD8-941002EABE01}"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BE2A8-0782-4EB1-B60D-8FF7FFBBA36C}" type="slidenum">
              <a:rPr lang="en-US" smtClean="0"/>
              <a:t>‹#›</a:t>
            </a:fld>
            <a:endParaRPr lang="en-US"/>
          </a:p>
        </p:txBody>
      </p:sp>
    </p:spTree>
    <p:extLst>
      <p:ext uri="{BB962C8B-B14F-4D97-AF65-F5344CB8AC3E}">
        <p14:creationId xmlns:p14="http://schemas.microsoft.com/office/powerpoint/2010/main" val="708008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DC9EDB-7B02-4734-BFD8-941002EABE01}"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BE2A8-0782-4EB1-B60D-8FF7FFBBA36C}" type="slidenum">
              <a:rPr lang="en-US" smtClean="0"/>
              <a:t>‹#›</a:t>
            </a:fld>
            <a:endParaRPr lang="en-US"/>
          </a:p>
        </p:txBody>
      </p:sp>
    </p:spTree>
    <p:extLst>
      <p:ext uri="{BB962C8B-B14F-4D97-AF65-F5344CB8AC3E}">
        <p14:creationId xmlns:p14="http://schemas.microsoft.com/office/powerpoint/2010/main" val="3857920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DC9EDB-7B02-4734-BFD8-941002EABE01}"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BE2A8-0782-4EB1-B60D-8FF7FFBBA36C}" type="slidenum">
              <a:rPr lang="en-US" smtClean="0"/>
              <a:t>‹#›</a:t>
            </a:fld>
            <a:endParaRPr lang="en-US"/>
          </a:p>
        </p:txBody>
      </p:sp>
    </p:spTree>
    <p:extLst>
      <p:ext uri="{BB962C8B-B14F-4D97-AF65-F5344CB8AC3E}">
        <p14:creationId xmlns:p14="http://schemas.microsoft.com/office/powerpoint/2010/main" val="3442054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C9EDB-7B02-4734-BFD8-941002EABE01}"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BE2A8-0782-4EB1-B60D-8FF7FFBBA36C}" type="slidenum">
              <a:rPr lang="en-US" smtClean="0"/>
              <a:t>‹#›</a:t>
            </a:fld>
            <a:endParaRPr lang="en-US"/>
          </a:p>
        </p:txBody>
      </p:sp>
    </p:spTree>
    <p:extLst>
      <p:ext uri="{BB962C8B-B14F-4D97-AF65-F5344CB8AC3E}">
        <p14:creationId xmlns:p14="http://schemas.microsoft.com/office/powerpoint/2010/main" val="3591029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C9EDB-7B02-4734-BFD8-941002EABE01}"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BE2A8-0782-4EB1-B60D-8FF7FFBBA36C}" type="slidenum">
              <a:rPr lang="en-US" smtClean="0"/>
              <a:t>‹#›</a:t>
            </a:fld>
            <a:endParaRPr lang="en-US"/>
          </a:p>
        </p:txBody>
      </p:sp>
    </p:spTree>
    <p:extLst>
      <p:ext uri="{BB962C8B-B14F-4D97-AF65-F5344CB8AC3E}">
        <p14:creationId xmlns:p14="http://schemas.microsoft.com/office/powerpoint/2010/main" val="346941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Swis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defRPr sz="2400" b="0" spc="-80" baseline="0">
                <a:latin typeface="Swis721 Md BT"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216138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
            <a:ext cx="9144094" cy="6543675"/>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3073400"/>
            <a:ext cx="7772400" cy="1362075"/>
          </a:xfrm>
        </p:spPr>
        <p:txBody>
          <a:bodyPr anchor="t">
            <a:normAutofit/>
          </a:bodyPr>
          <a:lstStyle>
            <a:lvl1pPr algn="l">
              <a:defRPr sz="4800" b="0" cap="all">
                <a:solidFill>
                  <a:schemeClr val="bg1"/>
                </a:solidFill>
                <a:latin typeface="Bebas Neue Bold" panose="020B0606020202050201"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573213"/>
            <a:ext cx="7772400" cy="1500187"/>
          </a:xfrm>
        </p:spPr>
        <p:txBody>
          <a:bodyPr anchor="b"/>
          <a:lstStyle>
            <a:lvl1pPr marL="0" indent="0">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921089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34633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9525" y="0"/>
            <a:ext cx="9144000" cy="6867525"/>
          </a:xfrm>
          <a:prstGeom prst="rect">
            <a:avLst/>
          </a:prstGeom>
          <a:gradFill flip="none" rotWithShape="1">
            <a:gsLst>
              <a:gs pos="100000">
                <a:schemeClr val="bg1">
                  <a:lumMod val="90000"/>
                </a:schemeClr>
              </a:gs>
              <a:gs pos="65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userDrawn="1"/>
        </p:nvSpPr>
        <p:spPr>
          <a:xfrm>
            <a:off x="5265738" y="6632575"/>
            <a:ext cx="3429000" cy="138499"/>
          </a:xfrm>
          <a:prstGeom prst="rect">
            <a:avLst/>
          </a:prstGeom>
          <a:noFill/>
        </p:spPr>
        <p:txBody>
          <a:bodyPr lIns="0" tIns="0" rIns="0" bIns="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1" dirty="0" smtClean="0">
                <a:solidFill>
                  <a:srgbClr val="F8971D"/>
                </a:solidFill>
                <a:latin typeface="Swis721 BT" pitchFamily="34" charset="0"/>
              </a:rPr>
              <a:t>Title of Presentation</a:t>
            </a:r>
          </a:p>
        </p:txBody>
      </p:sp>
    </p:spTree>
    <p:extLst>
      <p:ext uri="{BB962C8B-B14F-4D97-AF65-F5344CB8AC3E}">
        <p14:creationId xmlns:p14="http://schemas.microsoft.com/office/powerpoint/2010/main" val="27120730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184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8FE34-D305-4BAB-85C7-AFADC0452956}"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81FD6-5489-4C04-8B00-16AD7AF8A24B}" type="slidenum">
              <a:rPr lang="en-US" smtClean="0"/>
              <a:t>‹#›</a:t>
            </a:fld>
            <a:endParaRPr lang="en-US"/>
          </a:p>
        </p:txBody>
      </p:sp>
    </p:spTree>
    <p:extLst>
      <p:ext uri="{BB962C8B-B14F-4D97-AF65-F5344CB8AC3E}">
        <p14:creationId xmlns:p14="http://schemas.microsoft.com/office/powerpoint/2010/main" val="295752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8FE34-D305-4BAB-85C7-AFADC0452956}"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81FD6-5489-4C04-8B00-16AD7AF8A24B}" type="slidenum">
              <a:rPr lang="en-US" smtClean="0"/>
              <a:t>‹#›</a:t>
            </a:fld>
            <a:endParaRPr lang="en-US"/>
          </a:p>
        </p:txBody>
      </p:sp>
    </p:spTree>
    <p:extLst>
      <p:ext uri="{BB962C8B-B14F-4D97-AF65-F5344CB8AC3E}">
        <p14:creationId xmlns:p14="http://schemas.microsoft.com/office/powerpoint/2010/main" val="3047830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5265738" y="6632575"/>
            <a:ext cx="3429000" cy="138499"/>
          </a:xfrm>
          <a:prstGeom prst="rect">
            <a:avLst/>
          </a:prstGeom>
          <a:noFill/>
        </p:spPr>
        <p:txBody>
          <a:bodyPr lIns="0" tIns="0" rIns="0" bIns="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900" b="1" dirty="0" smtClean="0">
                <a:solidFill>
                  <a:srgbClr val="F8971D"/>
                </a:solidFill>
                <a:latin typeface="Swis721 BT" pitchFamily="34" charset="0"/>
              </a:rPr>
              <a:t>Title of Presentation</a:t>
            </a:r>
          </a:p>
        </p:txBody>
      </p:sp>
      <p:sp>
        <p:nvSpPr>
          <p:cNvPr id="2" name="Title Placeholder 1"/>
          <p:cNvSpPr>
            <a:spLocks noGrp="1"/>
          </p:cNvSpPr>
          <p:nvPr>
            <p:ph type="title"/>
          </p:nvPr>
        </p:nvSpPr>
        <p:spPr>
          <a:xfrm>
            <a:off x="457200" y="0"/>
            <a:ext cx="8229600" cy="914400"/>
          </a:xfrm>
          <a:prstGeom prst="rect">
            <a:avLst/>
          </a:prstGeom>
        </p:spPr>
        <p:txBody>
          <a:bodyPr vert="horz" lIns="0" tIns="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64904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4" r:id="rId5"/>
    <p:sldLayoutId id="2147483655" r:id="rId6"/>
    <p:sldLayoutId id="2147483659" r:id="rId7"/>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1">
              <a:lumMod val="75000"/>
              <a:lumOff val="25000"/>
            </a:schemeClr>
          </a:solidFill>
          <a:latin typeface="Bebas Neue Bold" pitchFamily="34" charset="0"/>
          <a:ea typeface="+mj-ea"/>
          <a:cs typeface="+mj-cs"/>
        </a:defRPr>
      </a:lvl1pPr>
    </p:titleStyle>
    <p:bodyStyle>
      <a:lvl1pPr marL="231775" indent="-231775" algn="l" defTabSz="914400" rtl="0" eaLnBrk="1" latinLnBrk="0" hangingPunct="1">
        <a:spcBef>
          <a:spcPts val="600"/>
        </a:spcBef>
        <a:spcAft>
          <a:spcPts val="1200"/>
        </a:spcAft>
        <a:buClr>
          <a:srgbClr val="F8971D"/>
        </a:buClr>
        <a:buFont typeface="Wingdings" panose="05000000000000000000" pitchFamily="2" charset="2"/>
        <a:buChar char="§"/>
        <a:defRPr sz="2000" kern="1200">
          <a:solidFill>
            <a:schemeClr val="tx1">
              <a:lumMod val="65000"/>
              <a:lumOff val="35000"/>
            </a:schemeClr>
          </a:solidFill>
          <a:latin typeface="Swis721 Lt BT" panose="020B0403020202020204" pitchFamily="34" charset="0"/>
          <a:ea typeface="+mn-ea"/>
          <a:cs typeface="+mn-cs"/>
        </a:defRPr>
      </a:lvl1pPr>
      <a:lvl2pPr marL="461963" indent="-230188" algn="l" defTabSz="914400" rtl="0" eaLnBrk="1" latinLnBrk="0" hangingPunct="1">
        <a:spcBef>
          <a:spcPts val="600"/>
        </a:spcBef>
        <a:spcAft>
          <a:spcPts val="1200"/>
        </a:spcAft>
        <a:buFont typeface="Arial" pitchFamily="34" charset="0"/>
        <a:buChar char="–"/>
        <a:defRPr sz="1800" kern="1200">
          <a:solidFill>
            <a:schemeClr val="tx1">
              <a:lumMod val="65000"/>
              <a:lumOff val="35000"/>
            </a:schemeClr>
          </a:solidFill>
          <a:latin typeface="Swis721 Lt BT" panose="020B0403020202020204" pitchFamily="34" charset="0"/>
          <a:ea typeface="+mn-ea"/>
          <a:cs typeface="+mn-cs"/>
        </a:defRPr>
      </a:lvl2pPr>
      <a:lvl3pPr marL="625475" indent="-163513" algn="l" defTabSz="914400" rtl="0" eaLnBrk="1" latinLnBrk="0" hangingPunct="1">
        <a:spcBef>
          <a:spcPts val="600"/>
        </a:spcBef>
        <a:spcAft>
          <a:spcPts val="1200"/>
        </a:spcAft>
        <a:buFont typeface="Arial" pitchFamily="34" charset="0"/>
        <a:buChar char="•"/>
        <a:defRPr sz="1600" kern="1200">
          <a:solidFill>
            <a:schemeClr val="tx1">
              <a:lumMod val="65000"/>
              <a:lumOff val="35000"/>
            </a:schemeClr>
          </a:solidFill>
          <a:latin typeface="Swis721 Lt BT" panose="020B0403020202020204" pitchFamily="34" charset="0"/>
          <a:ea typeface="+mn-ea"/>
          <a:cs typeface="+mn-cs"/>
        </a:defRPr>
      </a:lvl3pPr>
      <a:lvl4pPr marL="231775" indent="-231775" algn="l" defTabSz="914400" rtl="0" eaLnBrk="1" latinLnBrk="0" hangingPunct="1">
        <a:spcBef>
          <a:spcPct val="20000"/>
        </a:spcBef>
        <a:buFont typeface="Arial" pitchFamily="34" charset="0"/>
        <a:buChar char="–"/>
        <a:defRPr sz="2000" kern="1200">
          <a:solidFill>
            <a:schemeClr val="tx1"/>
          </a:solidFill>
          <a:latin typeface="Swis721 Lt BT" panose="020B0403020202020204" pitchFamily="34" charset="0"/>
          <a:ea typeface="+mn-ea"/>
          <a:cs typeface="+mn-cs"/>
        </a:defRPr>
      </a:lvl4pPr>
      <a:lvl5pPr marL="231775" indent="-231775" algn="l" defTabSz="914400" rtl="0" eaLnBrk="1" latinLnBrk="0" hangingPunct="1">
        <a:spcBef>
          <a:spcPct val="20000"/>
        </a:spcBef>
        <a:buFont typeface="Arial" pitchFamily="34" charset="0"/>
        <a:buChar char="»"/>
        <a:defRPr sz="2000" kern="1200">
          <a:solidFill>
            <a:schemeClr val="tx1"/>
          </a:solidFill>
          <a:latin typeface="Swis721 Lt BT" panose="020B04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8FE34-D305-4BAB-85C7-AFADC0452956}" type="datetimeFigureOut">
              <a:rPr lang="en-US" smtClean="0"/>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81FD6-5489-4C04-8B00-16AD7AF8A24B}" type="slidenum">
              <a:rPr lang="en-US" smtClean="0"/>
              <a:t>‹#›</a:t>
            </a:fld>
            <a:endParaRPr lang="en-US"/>
          </a:p>
        </p:txBody>
      </p:sp>
    </p:spTree>
    <p:extLst>
      <p:ext uri="{BB962C8B-B14F-4D97-AF65-F5344CB8AC3E}">
        <p14:creationId xmlns:p14="http://schemas.microsoft.com/office/powerpoint/2010/main" val="2192704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C9EDB-7B02-4734-BFD8-941002EABE01}" type="datetimeFigureOut">
              <a:rPr lang="en-US" smtClean="0"/>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BE2A8-0782-4EB1-B60D-8FF7FFBBA36C}" type="slidenum">
              <a:rPr lang="en-US" smtClean="0"/>
              <a:t>‹#›</a:t>
            </a:fld>
            <a:endParaRPr lang="en-US"/>
          </a:p>
        </p:txBody>
      </p:sp>
    </p:spTree>
    <p:extLst>
      <p:ext uri="{BB962C8B-B14F-4D97-AF65-F5344CB8AC3E}">
        <p14:creationId xmlns:p14="http://schemas.microsoft.com/office/powerpoint/2010/main" val="40188387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mailto:john.rahaim@sfgov.org?subjec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371"/>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Citywide\Photos and Images\Adobe Stock Photos\AdobeStock_84933916.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08"/>
          <a:stretch/>
        </p:blipFill>
        <p:spPr bwMode="auto">
          <a:xfrm>
            <a:off x="0" y="0"/>
            <a:ext cx="9144000" cy="5758919"/>
          </a:xfrm>
          <a:prstGeom prst="rect">
            <a:avLst/>
          </a:prstGeom>
          <a:noFill/>
          <a:effectLst>
            <a:outerShdw blurRad="38100" dist="25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 name="Title 1"/>
          <p:cNvSpPr>
            <a:spLocks/>
          </p:cNvSpPr>
          <p:nvPr/>
        </p:nvSpPr>
        <p:spPr bwMode="auto">
          <a:xfrm>
            <a:off x="689548" y="438839"/>
            <a:ext cx="7315200" cy="1515752"/>
          </a:xfrm>
          <a:prstGeom prst="rect">
            <a:avLst/>
          </a:prstGeom>
          <a:noFill/>
          <a:ln>
            <a:noFill/>
          </a:ln>
          <a:effectLst>
            <a:outerShdw blurRad="63500" dist="38100" dir="2700000" algn="tl" rotWithShape="0">
              <a:prstClr val="black">
                <a:alpha val="7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ts val="6200"/>
              </a:lnSpc>
            </a:pPr>
            <a:r>
              <a:rPr lang="en-US" altLang="en-US" sz="6000" spc="100" dirty="0" smtClean="0">
                <a:solidFill>
                  <a:schemeClr val="bg1"/>
                </a:solidFill>
                <a:latin typeface="Bebas Neue Bold" panose="020B0606020202050201" pitchFamily="34" charset="0"/>
              </a:rPr>
              <a:t>Effective off-site Air Quality mitigation</a:t>
            </a:r>
          </a:p>
          <a:p>
            <a:pPr eaLnBrk="1" hangingPunct="1">
              <a:lnSpc>
                <a:spcPts val="6200"/>
              </a:lnSpc>
            </a:pPr>
            <a:r>
              <a:rPr lang="en-US" altLang="en-US" sz="6000" spc="100" dirty="0" smtClean="0">
                <a:solidFill>
                  <a:schemeClr val="bg1"/>
                </a:solidFill>
                <a:latin typeface="Bebas Neue Book" panose="00000500000000000000" pitchFamily="2" charset="0"/>
              </a:rPr>
              <a:t>Experiences and Explorations in San Francisco </a:t>
            </a:r>
          </a:p>
        </p:txBody>
      </p:sp>
      <p:sp>
        <p:nvSpPr>
          <p:cNvPr id="6" name="Subtitle 4"/>
          <p:cNvSpPr>
            <a:spLocks/>
          </p:cNvSpPr>
          <p:nvPr/>
        </p:nvSpPr>
        <p:spPr bwMode="auto">
          <a:xfrm>
            <a:off x="914400" y="6087574"/>
            <a:ext cx="7315201" cy="4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20738" eaLnBrk="0" hangingPunct="0">
              <a:lnSpc>
                <a:spcPct val="90000"/>
              </a:lnSpc>
              <a:spcBef>
                <a:spcPct val="50000"/>
              </a:spcBef>
              <a:buClr>
                <a:srgbClr val="FF9966"/>
              </a:buClr>
              <a:buFont typeface="Wingdings" pitchFamily="2" charset="2"/>
              <a:buChar char="§"/>
              <a:defRPr sz="2400">
                <a:solidFill>
                  <a:schemeClr val="bg1"/>
                </a:solidFill>
                <a:latin typeface="Swis721 BT" pitchFamily="34" charset="0"/>
              </a:defRPr>
            </a:lvl1pPr>
            <a:lvl2pPr marL="742950" indent="-285750" defTabSz="820738" eaLnBrk="0" hangingPunct="0">
              <a:lnSpc>
                <a:spcPct val="90000"/>
              </a:lnSpc>
              <a:spcBef>
                <a:spcPct val="50000"/>
              </a:spcBef>
              <a:buClr>
                <a:schemeClr val="bg2"/>
              </a:buClr>
              <a:buChar char="•"/>
              <a:defRPr sz="2200">
                <a:solidFill>
                  <a:schemeClr val="bg1"/>
                </a:solidFill>
                <a:latin typeface="Swis721 BT" pitchFamily="34" charset="0"/>
              </a:defRPr>
            </a:lvl2pPr>
            <a:lvl3pPr marL="1143000" indent="-228600" defTabSz="820738" eaLnBrk="0" hangingPunct="0">
              <a:lnSpc>
                <a:spcPct val="90000"/>
              </a:lnSpc>
              <a:spcBef>
                <a:spcPct val="50000"/>
              </a:spcBef>
              <a:buChar char="•"/>
              <a:defRPr sz="2400">
                <a:solidFill>
                  <a:schemeClr val="bg1"/>
                </a:solidFill>
                <a:latin typeface="Swis721 BT" pitchFamily="34" charset="0"/>
              </a:defRPr>
            </a:lvl3pPr>
            <a:lvl4pPr marL="1600200" indent="-228600" defTabSz="820738" eaLnBrk="0" hangingPunct="0">
              <a:spcBef>
                <a:spcPct val="20000"/>
              </a:spcBef>
              <a:buChar char="–"/>
              <a:defRPr sz="2000">
                <a:solidFill>
                  <a:schemeClr val="tx1"/>
                </a:solidFill>
                <a:latin typeface="Arial" pitchFamily="34" charset="0"/>
              </a:defRPr>
            </a:lvl4pPr>
            <a:lvl5pPr marL="2057400" indent="-228600" defTabSz="820738" eaLnBrk="0" hangingPunct="0">
              <a:spcBef>
                <a:spcPct val="20000"/>
              </a:spcBef>
              <a:buChar char="»"/>
              <a:defRPr sz="2000">
                <a:solidFill>
                  <a:schemeClr val="tx1"/>
                </a:solidFill>
                <a:latin typeface="Arial" pitchFamily="34" charset="0"/>
              </a:defRPr>
            </a:lvl5pPr>
            <a:lvl6pPr marL="2514600" indent="-228600" defTabSz="820738" eaLnBrk="0" fontAlgn="base" hangingPunct="0">
              <a:spcBef>
                <a:spcPct val="20000"/>
              </a:spcBef>
              <a:spcAft>
                <a:spcPct val="0"/>
              </a:spcAft>
              <a:buChar char="»"/>
              <a:defRPr sz="2000">
                <a:solidFill>
                  <a:schemeClr val="tx1"/>
                </a:solidFill>
                <a:latin typeface="Arial" pitchFamily="34" charset="0"/>
              </a:defRPr>
            </a:lvl6pPr>
            <a:lvl7pPr marL="2971800" indent="-228600" defTabSz="820738" eaLnBrk="0" fontAlgn="base" hangingPunct="0">
              <a:spcBef>
                <a:spcPct val="20000"/>
              </a:spcBef>
              <a:spcAft>
                <a:spcPct val="0"/>
              </a:spcAft>
              <a:buChar char="»"/>
              <a:defRPr sz="2000">
                <a:solidFill>
                  <a:schemeClr val="tx1"/>
                </a:solidFill>
                <a:latin typeface="Arial" pitchFamily="34" charset="0"/>
              </a:defRPr>
            </a:lvl7pPr>
            <a:lvl8pPr marL="3429000" indent="-228600" defTabSz="820738" eaLnBrk="0" fontAlgn="base" hangingPunct="0">
              <a:spcBef>
                <a:spcPct val="20000"/>
              </a:spcBef>
              <a:spcAft>
                <a:spcPct val="0"/>
              </a:spcAft>
              <a:buChar char="»"/>
              <a:defRPr sz="2000">
                <a:solidFill>
                  <a:schemeClr val="tx1"/>
                </a:solidFill>
                <a:latin typeface="Arial" pitchFamily="34" charset="0"/>
              </a:defRPr>
            </a:lvl8pPr>
            <a:lvl9pPr marL="3886200" indent="-228600" defTabSz="820738"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00000"/>
              </a:lnSpc>
              <a:spcBef>
                <a:spcPct val="0"/>
              </a:spcBef>
              <a:buClrTx/>
              <a:buFontTx/>
              <a:buNone/>
            </a:pPr>
            <a:r>
              <a:rPr lang="en-US" altLang="en-US" sz="1200" b="1" dirty="0" smtClean="0">
                <a:solidFill>
                  <a:schemeClr val="tx1">
                    <a:lumMod val="75000"/>
                    <a:lumOff val="25000"/>
                  </a:schemeClr>
                </a:solidFill>
              </a:rPr>
              <a:t>Jessica Range</a:t>
            </a:r>
          </a:p>
          <a:p>
            <a:pPr eaLnBrk="1" hangingPunct="1">
              <a:lnSpc>
                <a:spcPct val="100000"/>
              </a:lnSpc>
              <a:spcBef>
                <a:spcPct val="0"/>
              </a:spcBef>
              <a:buClrTx/>
              <a:buFontTx/>
              <a:buNone/>
            </a:pPr>
            <a:r>
              <a:rPr lang="en-US" altLang="en-US" sz="1200" dirty="0" smtClean="0">
                <a:solidFill>
                  <a:schemeClr val="tx1">
                    <a:lumMod val="75000"/>
                    <a:lumOff val="25000"/>
                  </a:schemeClr>
                </a:solidFill>
                <a:latin typeface="Swis721 Lt BT" panose="020B0403020202020204" pitchFamily="34" charset="0"/>
              </a:rPr>
              <a:t>Effective Off-Site Air Quality Mitigation / May 2017/ Cal AEP 2017</a:t>
            </a:r>
            <a:endParaRPr lang="en-US" altLang="en-US" sz="1200" dirty="0">
              <a:solidFill>
                <a:schemeClr val="tx1">
                  <a:lumMod val="75000"/>
                  <a:lumOff val="25000"/>
                </a:schemeClr>
              </a:solidFill>
              <a:latin typeface="Swis721 Lt BT" panose="020B0403020202020204" pitchFamily="34" charset="0"/>
            </a:endParaRPr>
          </a:p>
        </p:txBody>
      </p:sp>
    </p:spTree>
    <p:extLst>
      <p:ext uri="{BB962C8B-B14F-4D97-AF65-F5344CB8AC3E}">
        <p14:creationId xmlns:p14="http://schemas.microsoft.com/office/powerpoint/2010/main" val="3756719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240"/>
            <a:ext cx="9144000" cy="608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63286" y="57713"/>
            <a:ext cx="8229600" cy="719527"/>
          </a:xfrm>
        </p:spPr>
        <p:txBody>
          <a:bodyPr>
            <a:noAutofit/>
          </a:bodyPr>
          <a:lstStyle/>
          <a:p>
            <a:r>
              <a:rPr lang="en-US" sz="2800" b="1" dirty="0" smtClean="0">
                <a:latin typeface="Arial Narrow" panose="020B0606020202030204" pitchFamily="34" charset="0"/>
              </a:rPr>
              <a:t>Success Story: </a:t>
            </a:r>
            <a:r>
              <a:rPr lang="en-US" sz="2800" b="1" dirty="0" err="1" smtClean="0">
                <a:latin typeface="Arial Narrow" panose="020B0606020202030204" pitchFamily="34" charset="0"/>
              </a:rPr>
              <a:t>Shoreside</a:t>
            </a:r>
            <a:r>
              <a:rPr lang="en-US" sz="2800" b="1" dirty="0" smtClean="0">
                <a:latin typeface="Arial Narrow" panose="020B0606020202030204" pitchFamily="34" charset="0"/>
              </a:rPr>
              <a:t> Power at Pier 70</a:t>
            </a:r>
          </a:p>
        </p:txBody>
      </p:sp>
      <p:sp>
        <p:nvSpPr>
          <p:cNvPr id="6" name="Content Placeholder 5"/>
          <p:cNvSpPr>
            <a:spLocks noGrp="1"/>
          </p:cNvSpPr>
          <p:nvPr>
            <p:ph idx="1"/>
          </p:nvPr>
        </p:nvSpPr>
        <p:spPr>
          <a:xfrm>
            <a:off x="0" y="927142"/>
            <a:ext cx="4534524" cy="5753852"/>
          </a:xfrm>
        </p:spPr>
        <p:txBody>
          <a:bodyPr>
            <a:normAutofit/>
          </a:bodyPr>
          <a:lstStyle/>
          <a:p>
            <a:r>
              <a:rPr lang="en-US" b="1" dirty="0">
                <a:solidFill>
                  <a:schemeClr val="tx1"/>
                </a:solidFill>
              </a:rPr>
              <a:t>Mitigation for the 34</a:t>
            </a:r>
            <a:r>
              <a:rPr lang="en-US" b="1" baseline="30000" dirty="0">
                <a:solidFill>
                  <a:schemeClr val="tx1"/>
                </a:solidFill>
              </a:rPr>
              <a:t>th</a:t>
            </a:r>
            <a:r>
              <a:rPr lang="en-US" b="1" dirty="0">
                <a:solidFill>
                  <a:schemeClr val="tx1"/>
                </a:solidFill>
              </a:rPr>
              <a:t> America’s Cup &amp; James Herman Cruise Terminal and Northeast Warf </a:t>
            </a:r>
            <a:r>
              <a:rPr lang="en-US" b="1" dirty="0" smtClean="0">
                <a:solidFill>
                  <a:schemeClr val="tx1"/>
                </a:solidFill>
              </a:rPr>
              <a:t>Plaza</a:t>
            </a:r>
          </a:p>
          <a:p>
            <a:r>
              <a:rPr lang="en-US" b="1" dirty="0" smtClean="0">
                <a:solidFill>
                  <a:schemeClr val="tx1"/>
                </a:solidFill>
              </a:rPr>
              <a:t>Significant ROG &amp; NOx impacts</a:t>
            </a:r>
          </a:p>
          <a:p>
            <a:r>
              <a:rPr lang="en-US" b="1" dirty="0" smtClean="0">
                <a:solidFill>
                  <a:schemeClr val="tx1"/>
                </a:solidFill>
              </a:rPr>
              <a:t>EIR included many mitigation measures </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192265745"/>
              </p:ext>
            </p:extLst>
          </p:nvPr>
        </p:nvGraphicFramePr>
        <p:xfrm>
          <a:off x="0" y="3293123"/>
          <a:ext cx="4991725" cy="2806446"/>
        </p:xfrm>
        <a:graphic>
          <a:graphicData uri="http://schemas.openxmlformats.org/drawingml/2006/table">
            <a:tbl>
              <a:tblPr firstRow="1" bandRow="1">
                <a:tableStyleId>{5C22544A-7EE6-4342-B048-85BDC9FD1C3A}</a:tableStyleId>
              </a:tblPr>
              <a:tblGrid>
                <a:gridCol w="2218544"/>
                <a:gridCol w="644577"/>
                <a:gridCol w="689548"/>
                <a:gridCol w="704538"/>
                <a:gridCol w="734518"/>
              </a:tblGrid>
              <a:tr h="443103">
                <a:tc>
                  <a:txBody>
                    <a:bodyPr/>
                    <a:lstStyle/>
                    <a:p>
                      <a:pPr algn="ctr"/>
                      <a:r>
                        <a:rPr lang="en-US" dirty="0" smtClean="0"/>
                        <a:t>Pollutant tons</a:t>
                      </a:r>
                      <a:r>
                        <a:rPr lang="en-US" baseline="0" dirty="0" smtClean="0"/>
                        <a:t> in 2013</a:t>
                      </a:r>
                      <a:endParaRPr lang="en-US" dirty="0"/>
                    </a:p>
                  </a:txBody>
                  <a:tcPr/>
                </a:tc>
                <a:tc>
                  <a:txBody>
                    <a:bodyPr/>
                    <a:lstStyle/>
                    <a:p>
                      <a:pPr algn="ctr"/>
                      <a:r>
                        <a:rPr lang="en-US" dirty="0" smtClean="0"/>
                        <a:t>ROG</a:t>
                      </a:r>
                      <a:endParaRPr lang="en-US" dirty="0"/>
                    </a:p>
                  </a:txBody>
                  <a:tcPr/>
                </a:tc>
                <a:tc>
                  <a:txBody>
                    <a:bodyPr/>
                    <a:lstStyle/>
                    <a:p>
                      <a:pPr algn="ctr"/>
                      <a:r>
                        <a:rPr lang="en-US" dirty="0" smtClean="0"/>
                        <a:t>NOx</a:t>
                      </a:r>
                      <a:endParaRPr lang="en-US" dirty="0"/>
                    </a:p>
                  </a:txBody>
                  <a:tcPr/>
                </a:tc>
                <a:tc>
                  <a:txBody>
                    <a:bodyPr/>
                    <a:lstStyle/>
                    <a:p>
                      <a:pPr algn="ctr"/>
                      <a:r>
                        <a:rPr lang="en-US" dirty="0" smtClean="0"/>
                        <a:t>PM</a:t>
                      </a:r>
                      <a:r>
                        <a:rPr lang="en-US" sz="1200" dirty="0" smtClean="0"/>
                        <a:t>10</a:t>
                      </a:r>
                      <a:endParaRPr lang="en-US" sz="1200" dirty="0"/>
                    </a:p>
                  </a:txBody>
                  <a:tcPr/>
                </a:tc>
                <a:tc>
                  <a:txBody>
                    <a:bodyPr/>
                    <a:lstStyle/>
                    <a:p>
                      <a:pPr algn="ctr"/>
                      <a:r>
                        <a:rPr lang="en-US" dirty="0" smtClean="0"/>
                        <a:t>PM</a:t>
                      </a:r>
                      <a:r>
                        <a:rPr lang="en-US" sz="1200" dirty="0" smtClean="0"/>
                        <a:t>2.5</a:t>
                      </a:r>
                    </a:p>
                  </a:txBody>
                  <a:tcPr/>
                </a:tc>
              </a:tr>
              <a:tr h="443103">
                <a:tc>
                  <a:txBody>
                    <a:bodyPr/>
                    <a:lstStyle/>
                    <a:p>
                      <a:pPr algn="r"/>
                      <a:r>
                        <a:rPr lang="en-US" baseline="0" dirty="0" smtClean="0"/>
                        <a:t>Project Emissions in 2013</a:t>
                      </a:r>
                      <a:endParaRPr lang="en-US" dirty="0"/>
                    </a:p>
                  </a:txBody>
                  <a:tcPr/>
                </a:tc>
                <a:tc>
                  <a:txBody>
                    <a:bodyPr/>
                    <a:lstStyle/>
                    <a:p>
                      <a:pPr algn="ctr"/>
                      <a:r>
                        <a:rPr lang="en-US" dirty="0" smtClean="0"/>
                        <a:t>98</a:t>
                      </a:r>
                      <a:endParaRPr lang="en-US" dirty="0"/>
                    </a:p>
                  </a:txBody>
                  <a:tcPr/>
                </a:tc>
                <a:tc>
                  <a:txBody>
                    <a:bodyPr/>
                    <a:lstStyle/>
                    <a:p>
                      <a:pPr algn="ctr"/>
                      <a:r>
                        <a:rPr lang="en-US" dirty="0" smtClean="0"/>
                        <a:t>176</a:t>
                      </a:r>
                      <a:endParaRPr lang="en-US" dirty="0"/>
                    </a:p>
                  </a:txBody>
                  <a:tcPr/>
                </a:tc>
                <a:tc>
                  <a:txBody>
                    <a:bodyPr/>
                    <a:lstStyle/>
                    <a:p>
                      <a:pPr algn="ctr"/>
                      <a:r>
                        <a:rPr lang="en-US" dirty="0" smtClean="0"/>
                        <a:t>7</a:t>
                      </a:r>
                      <a:endParaRPr lang="en-US" dirty="0"/>
                    </a:p>
                  </a:txBody>
                  <a:tcPr/>
                </a:tc>
                <a:tc>
                  <a:txBody>
                    <a:bodyPr/>
                    <a:lstStyle/>
                    <a:p>
                      <a:pPr algn="ctr"/>
                      <a:r>
                        <a:rPr lang="en-US" dirty="0" smtClean="0"/>
                        <a:t>7</a:t>
                      </a:r>
                      <a:endParaRPr lang="en-US" dirty="0"/>
                    </a:p>
                  </a:txBody>
                  <a:tcPr/>
                </a:tc>
              </a:tr>
              <a:tr h="443103">
                <a:tc>
                  <a:txBody>
                    <a:bodyPr/>
                    <a:lstStyle/>
                    <a:p>
                      <a:pPr algn="r"/>
                      <a:r>
                        <a:rPr lang="en-US" dirty="0" smtClean="0"/>
                        <a:t>Thresholds</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c>
                  <a:txBody>
                    <a:bodyPr/>
                    <a:lstStyle/>
                    <a:p>
                      <a:pPr algn="ctr"/>
                      <a:r>
                        <a:rPr lang="en-US" dirty="0" smtClean="0"/>
                        <a:t>15</a:t>
                      </a:r>
                      <a:endParaRPr lang="en-US" dirty="0"/>
                    </a:p>
                  </a:txBody>
                  <a:tcPr/>
                </a:tc>
                <a:tc>
                  <a:txBody>
                    <a:bodyPr/>
                    <a:lstStyle/>
                    <a:p>
                      <a:pPr algn="ctr"/>
                      <a:r>
                        <a:rPr lang="en-US" dirty="0" smtClean="0"/>
                        <a:t>10</a:t>
                      </a:r>
                      <a:endParaRPr lang="en-US" dirty="0"/>
                    </a:p>
                  </a:txBody>
                  <a:tcPr/>
                </a:tc>
              </a:tr>
              <a:tr h="443103">
                <a:tc>
                  <a:txBody>
                    <a:bodyPr/>
                    <a:lstStyle/>
                    <a:p>
                      <a:pPr algn="r"/>
                      <a:r>
                        <a:rPr lang="en-US" dirty="0" err="1" smtClean="0"/>
                        <a:t>Shoreside</a:t>
                      </a:r>
                      <a:r>
                        <a:rPr lang="en-US" baseline="0" dirty="0" smtClean="0"/>
                        <a:t> Power Reductions in 2013</a:t>
                      </a:r>
                      <a:endParaRPr lang="en-US" dirty="0"/>
                    </a:p>
                  </a:txBody>
                  <a:tcPr/>
                </a:tc>
                <a:tc>
                  <a:txBody>
                    <a:bodyPr/>
                    <a:lstStyle/>
                    <a:p>
                      <a:pPr algn="ctr"/>
                      <a:r>
                        <a:rPr lang="en-US" dirty="0" smtClean="0"/>
                        <a:t>11</a:t>
                      </a:r>
                      <a:endParaRPr lang="en-US" dirty="0"/>
                    </a:p>
                  </a:txBody>
                  <a:tcPr/>
                </a:tc>
                <a:tc>
                  <a:txBody>
                    <a:bodyPr/>
                    <a:lstStyle/>
                    <a:p>
                      <a:pPr algn="ctr"/>
                      <a:r>
                        <a:rPr lang="en-US" dirty="0" smtClean="0"/>
                        <a:t>215</a:t>
                      </a:r>
                      <a:endParaRPr lang="en-US" dirty="0"/>
                    </a:p>
                  </a:txBody>
                  <a:tcPr/>
                </a:tc>
                <a:tc>
                  <a:txBody>
                    <a:bodyPr/>
                    <a:lstStyle/>
                    <a:p>
                      <a:pPr algn="ctr"/>
                      <a:r>
                        <a:rPr lang="en-US" dirty="0" smtClean="0"/>
                        <a:t>6</a:t>
                      </a:r>
                      <a:endParaRPr lang="en-US" dirty="0"/>
                    </a:p>
                  </a:txBody>
                  <a:tcPr/>
                </a:tc>
                <a:tc>
                  <a:txBody>
                    <a:bodyPr/>
                    <a:lstStyle/>
                    <a:p>
                      <a:pPr algn="ctr"/>
                      <a:r>
                        <a:rPr lang="en-US" dirty="0" smtClean="0"/>
                        <a:t>6</a:t>
                      </a:r>
                      <a:endParaRPr lang="en-US" dirty="0"/>
                    </a:p>
                  </a:txBody>
                  <a:tcPr/>
                </a:tc>
              </a:tr>
              <a:tr h="443103">
                <a:tc>
                  <a:txBody>
                    <a:bodyPr/>
                    <a:lstStyle/>
                    <a:p>
                      <a:pPr algn="r"/>
                      <a:r>
                        <a:rPr lang="en-US" b="1" dirty="0" smtClean="0"/>
                        <a:t>Net Change in 2013</a:t>
                      </a:r>
                      <a:endParaRPr lang="en-US" b="1" dirty="0"/>
                    </a:p>
                  </a:txBody>
                  <a:tcPr/>
                </a:tc>
                <a:tc>
                  <a:txBody>
                    <a:bodyPr/>
                    <a:lstStyle/>
                    <a:p>
                      <a:pPr algn="ctr"/>
                      <a:r>
                        <a:rPr lang="en-US" b="1" dirty="0" smtClean="0"/>
                        <a:t>+87</a:t>
                      </a:r>
                      <a:endParaRPr lang="en-US" b="1" dirty="0"/>
                    </a:p>
                  </a:txBody>
                  <a:tcPr/>
                </a:tc>
                <a:tc>
                  <a:txBody>
                    <a:bodyPr/>
                    <a:lstStyle/>
                    <a:p>
                      <a:pPr algn="ctr"/>
                      <a:r>
                        <a:rPr lang="en-US" b="1" dirty="0" smtClean="0"/>
                        <a:t>-39</a:t>
                      </a:r>
                      <a:endParaRPr lang="en-US" b="1" dirty="0"/>
                    </a:p>
                  </a:txBody>
                  <a:tcPr/>
                </a:tc>
                <a:tc>
                  <a:txBody>
                    <a:bodyPr/>
                    <a:lstStyle/>
                    <a:p>
                      <a:pPr algn="ctr"/>
                      <a:r>
                        <a:rPr lang="en-US" b="1" dirty="0" smtClean="0"/>
                        <a:t>+1</a:t>
                      </a:r>
                      <a:endParaRPr lang="en-US" b="1" dirty="0"/>
                    </a:p>
                  </a:txBody>
                  <a:tcPr/>
                </a:tc>
                <a:tc>
                  <a:txBody>
                    <a:bodyPr/>
                    <a:lstStyle/>
                    <a:p>
                      <a:pPr algn="ctr"/>
                      <a:r>
                        <a:rPr lang="en-US" b="1" dirty="0" smtClean="0"/>
                        <a:t>+1</a:t>
                      </a:r>
                      <a:endParaRPr lang="en-US" b="1" dirty="0"/>
                    </a:p>
                  </a:txBody>
                  <a:tcPr/>
                </a:tc>
              </a:tr>
            </a:tbl>
          </a:graphicData>
        </a:graphic>
      </p:graphicFrame>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237" y="6503988"/>
            <a:ext cx="127476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71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9144001"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14793" y="314794"/>
            <a:ext cx="4257205" cy="1364104"/>
          </a:xfrm>
        </p:spPr>
        <p:txBody>
          <a:bodyPr>
            <a:noAutofit/>
          </a:bodyPr>
          <a:lstStyle/>
          <a:p>
            <a:r>
              <a:rPr lang="en-US" sz="2800" b="1" dirty="0" smtClean="0">
                <a:latin typeface="Arial Narrow" panose="020B0606020202030204" pitchFamily="34" charset="0"/>
              </a:rPr>
              <a:t>Success Story: </a:t>
            </a:r>
            <a:r>
              <a:rPr lang="en-US" sz="2800" b="1" dirty="0" err="1" smtClean="0">
                <a:latin typeface="Arial Narrow" panose="020B0606020202030204" pitchFamily="34" charset="0"/>
              </a:rPr>
              <a:t>Shoreside</a:t>
            </a:r>
            <a:r>
              <a:rPr lang="en-US" sz="2800" b="1" dirty="0" smtClean="0">
                <a:latin typeface="Arial Narrow" panose="020B0606020202030204" pitchFamily="34" charset="0"/>
              </a:rPr>
              <a:t> Power at Pier 70 installed in 2012</a:t>
            </a:r>
            <a:br>
              <a:rPr lang="en-US" sz="2800" b="1" dirty="0" smtClean="0">
                <a:latin typeface="Arial Narrow" panose="020B0606020202030204" pitchFamily="34" charset="0"/>
              </a:rPr>
            </a:br>
            <a:endParaRPr lang="en-US" sz="2800" b="1" dirty="0">
              <a:latin typeface="Arial Narrow" panose="020B0606020202030204" pitchFamily="34" charset="0"/>
            </a:endParaRPr>
          </a:p>
        </p:txBody>
      </p:sp>
      <p:sp>
        <p:nvSpPr>
          <p:cNvPr id="6" name="Content Placeholder 5"/>
          <p:cNvSpPr>
            <a:spLocks noGrp="1"/>
          </p:cNvSpPr>
          <p:nvPr>
            <p:ph idx="1"/>
          </p:nvPr>
        </p:nvSpPr>
        <p:spPr>
          <a:xfrm>
            <a:off x="4654446" y="0"/>
            <a:ext cx="4489554" cy="6846107"/>
          </a:xfrm>
          <a:solidFill>
            <a:srgbClr val="FF9900"/>
          </a:solidFill>
        </p:spPr>
        <p:txBody>
          <a:bodyPr>
            <a:normAutofit/>
          </a:bodyPr>
          <a:lstStyle/>
          <a:p>
            <a:r>
              <a:rPr lang="en-US" sz="1800" b="1" dirty="0" smtClean="0">
                <a:solidFill>
                  <a:schemeClr val="tx1"/>
                </a:solidFill>
              </a:rPr>
              <a:t>Average benefit for years 2012-2017</a:t>
            </a:r>
          </a:p>
          <a:p>
            <a:endParaRPr lang="en-US" b="1" dirty="0" smtClean="0">
              <a:solidFill>
                <a:schemeClr val="tx1"/>
              </a:solidFill>
            </a:endParaRPr>
          </a:p>
          <a:p>
            <a:endParaRPr lang="en-US" b="1" dirty="0">
              <a:solidFill>
                <a:schemeClr val="tx1"/>
              </a:solidFill>
            </a:endParaRPr>
          </a:p>
          <a:p>
            <a:endParaRPr lang="en-US" sz="1800" b="1" dirty="0" smtClean="0">
              <a:solidFill>
                <a:schemeClr val="tx1"/>
              </a:solidFill>
            </a:endParaRPr>
          </a:p>
          <a:p>
            <a:r>
              <a:rPr lang="en-US" sz="1800" b="1" dirty="0" err="1" smtClean="0">
                <a:solidFill>
                  <a:schemeClr val="tx1"/>
                </a:solidFill>
              </a:rPr>
              <a:t>Shoreside</a:t>
            </a:r>
            <a:r>
              <a:rPr lang="en-US" sz="1800" b="1" dirty="0" smtClean="0">
                <a:solidFill>
                  <a:schemeClr val="tx1"/>
                </a:solidFill>
              </a:rPr>
              <a:t> power </a:t>
            </a:r>
            <a:r>
              <a:rPr lang="en-US" sz="1800" b="1" dirty="0">
                <a:solidFill>
                  <a:schemeClr val="tx1"/>
                </a:solidFill>
              </a:rPr>
              <a:t>m</a:t>
            </a:r>
            <a:r>
              <a:rPr lang="en-US" sz="1800" b="1" dirty="0" smtClean="0">
                <a:solidFill>
                  <a:schemeClr val="tx1"/>
                </a:solidFill>
              </a:rPr>
              <a:t>itigation </a:t>
            </a:r>
            <a:r>
              <a:rPr lang="en-US" sz="1800" b="1" dirty="0">
                <a:solidFill>
                  <a:schemeClr val="tx1"/>
                </a:solidFill>
              </a:rPr>
              <a:t>c</a:t>
            </a:r>
            <a:r>
              <a:rPr lang="en-US" sz="1800" b="1" dirty="0" smtClean="0">
                <a:solidFill>
                  <a:schemeClr val="tx1"/>
                </a:solidFill>
              </a:rPr>
              <a:t>ost= $5.1 M</a:t>
            </a:r>
          </a:p>
          <a:p>
            <a:endParaRPr lang="en-US" dirty="0" smtClean="0"/>
          </a:p>
          <a:p>
            <a:endParaRPr lang="en-US" dirty="0" smtClean="0"/>
          </a:p>
          <a:p>
            <a:r>
              <a:rPr lang="en-US" sz="1800" b="1" dirty="0">
                <a:solidFill>
                  <a:schemeClr val="tx1"/>
                </a:solidFill>
              </a:rPr>
              <a:t>Costs for Other Types of Off-site Mitigation</a:t>
            </a:r>
          </a:p>
          <a:p>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1028523783"/>
              </p:ext>
            </p:extLst>
          </p:nvPr>
        </p:nvGraphicFramePr>
        <p:xfrm>
          <a:off x="4941361" y="443293"/>
          <a:ext cx="3881504" cy="1381760"/>
        </p:xfrm>
        <a:graphic>
          <a:graphicData uri="http://schemas.openxmlformats.org/drawingml/2006/table">
            <a:tbl>
              <a:tblPr firstRow="1" bandRow="1">
                <a:tableStyleId>{5C22544A-7EE6-4342-B048-85BDC9FD1C3A}</a:tableStyleId>
              </a:tblPr>
              <a:tblGrid>
                <a:gridCol w="970376"/>
                <a:gridCol w="970376"/>
                <a:gridCol w="970376"/>
                <a:gridCol w="970376"/>
              </a:tblGrid>
              <a:tr h="370840">
                <a:tc gridSpan="4">
                  <a:txBody>
                    <a:bodyPr/>
                    <a:lstStyle/>
                    <a:p>
                      <a:pPr algn="ctr"/>
                      <a:r>
                        <a:rPr lang="en-US" dirty="0" smtClean="0"/>
                        <a:t>Estimated</a:t>
                      </a:r>
                      <a:r>
                        <a:rPr lang="en-US" baseline="0" dirty="0" smtClean="0"/>
                        <a:t> Average Annual Emissions Reduction 2012-2017 (tons/year)</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t>ROG</a:t>
                      </a:r>
                      <a:endParaRPr lang="en-US" dirty="0"/>
                    </a:p>
                  </a:txBody>
                  <a:tcPr/>
                </a:tc>
                <a:tc>
                  <a:txBody>
                    <a:bodyPr/>
                    <a:lstStyle/>
                    <a:p>
                      <a:pPr algn="ctr"/>
                      <a:r>
                        <a:rPr lang="en-US" dirty="0" smtClean="0"/>
                        <a:t>NOx</a:t>
                      </a:r>
                      <a:endParaRPr lang="en-US" dirty="0"/>
                    </a:p>
                  </a:txBody>
                  <a:tcPr/>
                </a:tc>
                <a:tc>
                  <a:txBody>
                    <a:bodyPr/>
                    <a:lstStyle/>
                    <a:p>
                      <a:pPr algn="ctr"/>
                      <a:r>
                        <a:rPr lang="en-US" dirty="0" smtClean="0"/>
                        <a:t>PM</a:t>
                      </a:r>
                      <a:r>
                        <a:rPr lang="en-US" sz="1200" dirty="0" smtClean="0"/>
                        <a:t>10</a:t>
                      </a:r>
                      <a:endParaRPr lang="en-US" sz="1200" dirty="0"/>
                    </a:p>
                  </a:txBody>
                  <a:tcPr/>
                </a:tc>
                <a:tc>
                  <a:txBody>
                    <a:bodyPr/>
                    <a:lstStyle/>
                    <a:p>
                      <a:pPr algn="ctr"/>
                      <a:r>
                        <a:rPr lang="en-US" dirty="0" smtClean="0"/>
                        <a:t>PM</a:t>
                      </a:r>
                      <a:r>
                        <a:rPr lang="en-US" sz="1200" dirty="0" smtClean="0"/>
                        <a:t>2.5</a:t>
                      </a:r>
                    </a:p>
                  </a:txBody>
                  <a:tcPr/>
                </a:tc>
              </a:tr>
              <a:tr h="370840">
                <a:tc>
                  <a:txBody>
                    <a:bodyPr/>
                    <a:lstStyle/>
                    <a:p>
                      <a:pPr algn="ctr"/>
                      <a:r>
                        <a:rPr lang="en-US" dirty="0" smtClean="0"/>
                        <a:t>7.6</a:t>
                      </a:r>
                      <a:endParaRPr lang="en-US" dirty="0"/>
                    </a:p>
                  </a:txBody>
                  <a:tcPr/>
                </a:tc>
                <a:tc>
                  <a:txBody>
                    <a:bodyPr/>
                    <a:lstStyle/>
                    <a:p>
                      <a:pPr algn="ctr"/>
                      <a:r>
                        <a:rPr lang="en-US" dirty="0" smtClean="0"/>
                        <a:t>151</a:t>
                      </a:r>
                      <a:endParaRPr lang="en-US" dirty="0"/>
                    </a:p>
                  </a:txBody>
                  <a:tcPr/>
                </a:tc>
                <a:tc>
                  <a:txBody>
                    <a:bodyPr/>
                    <a:lstStyle/>
                    <a:p>
                      <a:pPr algn="ctr"/>
                      <a:r>
                        <a:rPr lang="en-US" dirty="0" smtClean="0"/>
                        <a:t>3.6</a:t>
                      </a:r>
                      <a:endParaRPr lang="en-US" dirty="0"/>
                    </a:p>
                  </a:txBody>
                  <a:tcPr/>
                </a:tc>
                <a:tc>
                  <a:txBody>
                    <a:bodyPr/>
                    <a:lstStyle/>
                    <a:p>
                      <a:pPr algn="ctr"/>
                      <a:r>
                        <a:rPr lang="en-US" dirty="0" smtClean="0"/>
                        <a:t>3.6</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21452980"/>
              </p:ext>
            </p:extLst>
          </p:nvPr>
        </p:nvGraphicFramePr>
        <p:xfrm>
          <a:off x="4926767" y="2406600"/>
          <a:ext cx="3942412" cy="1145187"/>
        </p:xfrm>
        <a:graphic>
          <a:graphicData uri="http://schemas.openxmlformats.org/drawingml/2006/table">
            <a:tbl>
              <a:tblPr firstRow="1" bandRow="1">
                <a:tableStyleId>{5C22544A-7EE6-4342-B048-85BDC9FD1C3A}</a:tableStyleId>
              </a:tblPr>
              <a:tblGrid>
                <a:gridCol w="1971206"/>
                <a:gridCol w="1971206"/>
              </a:tblGrid>
              <a:tr h="381729">
                <a:tc gridSpan="2">
                  <a:txBody>
                    <a:bodyPr/>
                    <a:lstStyle/>
                    <a:p>
                      <a:pPr algn="ctr"/>
                      <a:r>
                        <a:rPr lang="en-US" dirty="0" smtClean="0"/>
                        <a:t>Average cost/</a:t>
                      </a:r>
                      <a:r>
                        <a:rPr lang="en-US" baseline="0" dirty="0" smtClean="0"/>
                        <a:t> ton of pollutant</a:t>
                      </a:r>
                      <a:endParaRPr lang="en-US" dirty="0"/>
                    </a:p>
                  </a:txBody>
                  <a:tcPr/>
                </a:tc>
                <a:tc hMerge="1">
                  <a:txBody>
                    <a:bodyPr/>
                    <a:lstStyle/>
                    <a:p>
                      <a:endParaRPr lang="en-US"/>
                    </a:p>
                  </a:txBody>
                  <a:tcPr/>
                </a:tc>
              </a:tr>
              <a:tr h="381729">
                <a:tc>
                  <a:txBody>
                    <a:bodyPr/>
                    <a:lstStyle/>
                    <a:p>
                      <a:pPr algn="ctr"/>
                      <a:r>
                        <a:rPr lang="en-US" dirty="0" smtClean="0"/>
                        <a:t>ROG +NOx</a:t>
                      </a:r>
                      <a:endParaRPr lang="en-US" dirty="0"/>
                    </a:p>
                  </a:txBody>
                  <a:tcPr/>
                </a:tc>
                <a:tc>
                  <a:txBody>
                    <a:bodyPr/>
                    <a:lstStyle/>
                    <a:p>
                      <a:pPr algn="ctr"/>
                      <a:r>
                        <a:rPr lang="en-US" dirty="0" smtClean="0"/>
                        <a:t>PM</a:t>
                      </a:r>
                      <a:endParaRPr lang="en-US" sz="1200" dirty="0" smtClean="0"/>
                    </a:p>
                  </a:txBody>
                  <a:tcPr/>
                </a:tc>
              </a:tr>
              <a:tr h="381729">
                <a:tc>
                  <a:txBody>
                    <a:bodyPr/>
                    <a:lstStyle/>
                    <a:p>
                      <a:pPr algn="ctr"/>
                      <a:r>
                        <a:rPr lang="en-US" dirty="0" smtClean="0"/>
                        <a:t>$32,156</a:t>
                      </a:r>
                      <a:endParaRPr lang="en-US" dirty="0"/>
                    </a:p>
                  </a:txBody>
                  <a:tcPr/>
                </a:tc>
                <a:tc>
                  <a:txBody>
                    <a:bodyPr/>
                    <a:lstStyle/>
                    <a:p>
                      <a:pPr algn="ctr"/>
                      <a:r>
                        <a:rPr lang="en-US" dirty="0" smtClean="0"/>
                        <a:t>$1.4M</a:t>
                      </a:r>
                      <a:endParaRPr lang="en-US" dirty="0"/>
                    </a:p>
                  </a:txBody>
                  <a:tcPr/>
                </a:tc>
              </a:tr>
            </a:tbl>
          </a:graphicData>
        </a:graphic>
      </p:graphicFrame>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523" y="6492095"/>
            <a:ext cx="127952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1985901045"/>
              </p:ext>
            </p:extLst>
          </p:nvPr>
        </p:nvGraphicFramePr>
        <p:xfrm>
          <a:off x="4781862" y="4012261"/>
          <a:ext cx="4287185" cy="2387600"/>
        </p:xfrm>
        <a:graphic>
          <a:graphicData uri="http://schemas.openxmlformats.org/drawingml/2006/table">
            <a:tbl>
              <a:tblPr firstRow="1" bandRow="1">
                <a:tableStyleId>{5C22544A-7EE6-4342-B048-85BDC9FD1C3A}</a:tableStyleId>
              </a:tblPr>
              <a:tblGrid>
                <a:gridCol w="2962251"/>
                <a:gridCol w="1324934"/>
              </a:tblGrid>
              <a:tr h="0">
                <a:tc>
                  <a:txBody>
                    <a:bodyPr/>
                    <a:lstStyle/>
                    <a:p>
                      <a:r>
                        <a:rPr lang="en-US" dirty="0" smtClean="0"/>
                        <a:t>Offsite Mitigation</a:t>
                      </a:r>
                      <a:endParaRPr lang="en-US" dirty="0"/>
                    </a:p>
                  </a:txBody>
                  <a:tcPr/>
                </a:tc>
                <a:tc>
                  <a:txBody>
                    <a:bodyPr/>
                    <a:lstStyle/>
                    <a:p>
                      <a:r>
                        <a:rPr lang="en-US" dirty="0" smtClean="0"/>
                        <a:t>Cost</a:t>
                      </a:r>
                      <a:endParaRPr lang="en-US" dirty="0"/>
                    </a:p>
                  </a:txBody>
                  <a:tcPr/>
                </a:tc>
              </a:tr>
              <a:tr h="370840">
                <a:tc>
                  <a:txBody>
                    <a:bodyPr/>
                    <a:lstStyle/>
                    <a:p>
                      <a:r>
                        <a:rPr lang="en-US" dirty="0" smtClean="0"/>
                        <a:t>Species</a:t>
                      </a:r>
                      <a:r>
                        <a:rPr lang="en-US" baseline="0" dirty="0" smtClean="0"/>
                        <a:t> credit @ mitigation bank/ acre</a:t>
                      </a:r>
                      <a:endParaRPr lang="en-US" dirty="0"/>
                    </a:p>
                  </a:txBody>
                  <a:tcPr/>
                </a:tc>
                <a:tc>
                  <a:txBody>
                    <a:bodyPr/>
                    <a:lstStyle/>
                    <a:p>
                      <a:r>
                        <a:rPr lang="en-US" dirty="0" smtClean="0"/>
                        <a:t>$45,000</a:t>
                      </a:r>
                    </a:p>
                    <a:p>
                      <a:endParaRPr lang="en-US" dirty="0"/>
                    </a:p>
                  </a:txBody>
                  <a:tcPr/>
                </a:tc>
              </a:tr>
              <a:tr h="370840">
                <a:tc>
                  <a:txBody>
                    <a:bodyPr/>
                    <a:lstStyle/>
                    <a:p>
                      <a:r>
                        <a:rPr lang="en-US" dirty="0" smtClean="0"/>
                        <a:t>Wetland</a:t>
                      </a:r>
                      <a:r>
                        <a:rPr lang="en-US" baseline="0" dirty="0" smtClean="0"/>
                        <a:t> creation/acre</a:t>
                      </a:r>
                      <a:endParaRPr lang="en-US" dirty="0"/>
                    </a:p>
                  </a:txBody>
                  <a:tcPr/>
                </a:tc>
                <a:tc>
                  <a:txBody>
                    <a:bodyPr/>
                    <a:lstStyle/>
                    <a:p>
                      <a:r>
                        <a:rPr lang="en-US" dirty="0" smtClean="0"/>
                        <a:t>$500,000</a:t>
                      </a:r>
                      <a:endParaRPr lang="en-US" dirty="0"/>
                    </a:p>
                  </a:txBody>
                  <a:tcPr/>
                </a:tc>
              </a:tr>
              <a:tr h="370840">
                <a:tc>
                  <a:txBody>
                    <a:bodyPr/>
                    <a:lstStyle/>
                    <a:p>
                      <a:r>
                        <a:rPr lang="en-US" dirty="0" smtClean="0"/>
                        <a:t>Wetland enhancement/acre</a:t>
                      </a:r>
                      <a:endParaRPr lang="en-US" dirty="0"/>
                    </a:p>
                  </a:txBody>
                  <a:tcPr/>
                </a:tc>
                <a:tc>
                  <a:txBody>
                    <a:bodyPr/>
                    <a:lstStyle/>
                    <a:p>
                      <a:r>
                        <a:rPr lang="en-US" dirty="0" smtClean="0"/>
                        <a:t>$100,000</a:t>
                      </a:r>
                      <a:endParaRPr lang="en-US" dirty="0"/>
                    </a:p>
                  </a:txBody>
                  <a:tcPr/>
                </a:tc>
              </a:tr>
              <a:tr h="370840">
                <a:tc>
                  <a:txBody>
                    <a:bodyPr/>
                    <a:lstStyle/>
                    <a:p>
                      <a:r>
                        <a:rPr lang="en-US" dirty="0" smtClean="0"/>
                        <a:t>Riparian</a:t>
                      </a:r>
                      <a:r>
                        <a:rPr lang="en-US" baseline="0" dirty="0" smtClean="0"/>
                        <a:t> enhancement/per linear foot</a:t>
                      </a:r>
                      <a:endParaRPr lang="en-US" dirty="0"/>
                    </a:p>
                  </a:txBody>
                  <a:tcPr/>
                </a:tc>
                <a:tc>
                  <a:txBody>
                    <a:bodyPr/>
                    <a:lstStyle/>
                    <a:p>
                      <a:r>
                        <a:rPr lang="en-US" dirty="0" smtClean="0"/>
                        <a:t>$1,000</a:t>
                      </a:r>
                      <a:endParaRPr lang="en-US" dirty="0"/>
                    </a:p>
                  </a:txBody>
                  <a:tcPr/>
                </a:tc>
              </a:tr>
            </a:tbl>
          </a:graphicData>
        </a:graphic>
      </p:graphicFrame>
    </p:spTree>
    <p:extLst>
      <p:ext uri="{BB962C8B-B14F-4D97-AF65-F5344CB8AC3E}">
        <p14:creationId xmlns:p14="http://schemas.microsoft.com/office/powerpoint/2010/main" val="392476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256" y="1224664"/>
            <a:ext cx="4175766" cy="343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80" y="1224664"/>
            <a:ext cx="4180176" cy="343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0080" y="0"/>
            <a:ext cx="8229600" cy="944380"/>
          </a:xfrm>
          <a:prstGeom prst="rect">
            <a:avLst/>
          </a:prstGeom>
        </p:spPr>
        <p:txBody>
          <a:bodyPr vert="horz" lIns="0" tIns="0" rIns="0" bIns="0" rtlCol="0" anchor="b" anchorCtr="0">
            <a:noAutofit/>
          </a:bodyPr>
          <a:lstStyle>
            <a:lvl1pPr algn="l" defTabSz="914400" rtl="0" eaLnBrk="1" latinLnBrk="0" hangingPunct="1">
              <a:spcBef>
                <a:spcPct val="0"/>
              </a:spcBef>
              <a:buNone/>
              <a:defRPr sz="2400" b="0" kern="1200" spc="-80" baseline="0">
                <a:solidFill>
                  <a:schemeClr val="tx1">
                    <a:lumMod val="75000"/>
                    <a:lumOff val="25000"/>
                  </a:schemeClr>
                </a:solidFill>
                <a:latin typeface="Swis721 Md BT" panose="020B0604020202020204" pitchFamily="34" charset="0"/>
                <a:ea typeface="+mj-ea"/>
                <a:cs typeface="+mj-cs"/>
              </a:defRPr>
            </a:lvl1pPr>
          </a:lstStyle>
          <a:p>
            <a:r>
              <a:rPr lang="en-US" sz="2800" b="1" dirty="0" smtClean="0">
                <a:latin typeface="Arial Narrow" panose="020B0606020202030204" pitchFamily="34" charset="0"/>
              </a:rPr>
              <a:t>Developing a Local Off-site Mitigation Program</a:t>
            </a:r>
          </a:p>
        </p:txBody>
      </p:sp>
      <p:sp>
        <p:nvSpPr>
          <p:cNvPr id="7" name="Content Placeholder 5"/>
          <p:cNvSpPr>
            <a:spLocks noGrp="1"/>
          </p:cNvSpPr>
          <p:nvPr>
            <p:ph idx="1"/>
          </p:nvPr>
        </p:nvSpPr>
        <p:spPr>
          <a:xfrm>
            <a:off x="4916774" y="1224664"/>
            <a:ext cx="3762906" cy="3432748"/>
          </a:xfrm>
        </p:spPr>
        <p:txBody>
          <a:bodyPr>
            <a:normAutofit/>
          </a:bodyPr>
          <a:lstStyle/>
          <a:p>
            <a:endParaRPr lang="en-US" b="1" dirty="0" smtClean="0"/>
          </a:p>
          <a:p>
            <a:r>
              <a:rPr lang="en-US" b="1" dirty="0" smtClean="0">
                <a:solidFill>
                  <a:schemeClr val="tx1"/>
                </a:solidFill>
              </a:rPr>
              <a:t>San Francisco is considering a local </a:t>
            </a:r>
            <a:r>
              <a:rPr lang="en-US" b="1" dirty="0">
                <a:solidFill>
                  <a:schemeClr val="tx1"/>
                </a:solidFill>
              </a:rPr>
              <a:t>o</a:t>
            </a:r>
            <a:r>
              <a:rPr lang="en-US" b="1" dirty="0" smtClean="0">
                <a:solidFill>
                  <a:schemeClr val="tx1"/>
                </a:solidFill>
              </a:rPr>
              <a:t>ff-site </a:t>
            </a:r>
            <a:r>
              <a:rPr lang="en-US" b="1" dirty="0">
                <a:solidFill>
                  <a:schemeClr val="tx1"/>
                </a:solidFill>
              </a:rPr>
              <a:t>m</a:t>
            </a:r>
            <a:r>
              <a:rPr lang="en-US" b="1" dirty="0" smtClean="0">
                <a:solidFill>
                  <a:schemeClr val="tx1"/>
                </a:solidFill>
              </a:rPr>
              <a:t>itigation </a:t>
            </a:r>
            <a:r>
              <a:rPr lang="en-US" b="1" dirty="0">
                <a:solidFill>
                  <a:schemeClr val="tx1"/>
                </a:solidFill>
              </a:rPr>
              <a:t>p</a:t>
            </a:r>
            <a:r>
              <a:rPr lang="en-US" b="1" dirty="0" smtClean="0">
                <a:solidFill>
                  <a:schemeClr val="tx1"/>
                </a:solidFill>
              </a:rPr>
              <a:t>rogram</a:t>
            </a:r>
          </a:p>
          <a:p>
            <a:r>
              <a:rPr lang="en-US" b="1" dirty="0" smtClean="0">
                <a:solidFill>
                  <a:schemeClr val="tx1"/>
                </a:solidFill>
              </a:rPr>
              <a:t>Direct emissions reductions to areas of the City with increased health risks</a:t>
            </a:r>
            <a:endParaRPr lang="en-US" dirty="0" smtClean="0">
              <a:solidFill>
                <a:schemeClr val="tx1"/>
              </a:solidFill>
            </a:endParaRPr>
          </a:p>
          <a:p>
            <a:endParaRPr lang="en-US" dirty="0" smtClean="0"/>
          </a:p>
          <a:p>
            <a:endParaRPr lang="en-US" dirty="0"/>
          </a:p>
        </p:txBody>
      </p:sp>
      <p:sp>
        <p:nvSpPr>
          <p:cNvPr id="2" name="TextBox 1"/>
          <p:cNvSpPr txBox="1"/>
          <p:nvPr/>
        </p:nvSpPr>
        <p:spPr>
          <a:xfrm>
            <a:off x="450080" y="4796852"/>
            <a:ext cx="8236022" cy="1200329"/>
          </a:xfrm>
          <a:prstGeom prst="rect">
            <a:avLst/>
          </a:prstGeom>
          <a:noFill/>
        </p:spPr>
        <p:txBody>
          <a:bodyPr wrap="square" rtlCol="0">
            <a:spAutoFit/>
          </a:bodyPr>
          <a:lstStyle/>
          <a:p>
            <a:r>
              <a:rPr lang="en-US" u="sng" dirty="0" smtClean="0"/>
              <a:t>Air Pollutant Exposure Zone</a:t>
            </a:r>
          </a:p>
          <a:p>
            <a:pPr marL="285750" indent="-285750">
              <a:buFont typeface="Arial" panose="020B0604020202020204" pitchFamily="34" charset="0"/>
              <a:buChar char="•"/>
            </a:pPr>
            <a:r>
              <a:rPr lang="en-US" dirty="0" smtClean="0"/>
              <a:t>Cancer Risk &gt;100/million or 90/million in Health Vulnerable Zip Codes</a:t>
            </a:r>
          </a:p>
          <a:p>
            <a:pPr marL="285750" indent="-285750">
              <a:buFont typeface="Arial" panose="020B0604020202020204" pitchFamily="34" charset="0"/>
              <a:buChar char="•"/>
            </a:pPr>
            <a:r>
              <a:rPr lang="en-US" dirty="0" smtClean="0"/>
              <a:t>PM 2.5 &gt;10.0 µg/m3 or &gt; 9.0 </a:t>
            </a:r>
            <a:r>
              <a:rPr lang="en-US" dirty="0"/>
              <a:t>µg/m3 in Health Vulnerable Zip Codes</a:t>
            </a:r>
          </a:p>
          <a:p>
            <a:pPr marL="285750" indent="-285750">
              <a:buFont typeface="Arial" panose="020B0604020202020204" pitchFamily="34" charset="0"/>
              <a:buChar char="•"/>
            </a:pPr>
            <a:r>
              <a:rPr lang="en-US" dirty="0" smtClean="0"/>
              <a:t>All parcels within 500 feet of major freeways</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1093" y="6246824"/>
            <a:ext cx="1391793" cy="541252"/>
          </a:xfrm>
          <a:prstGeom prst="rect">
            <a:avLst/>
          </a:prstGeom>
        </p:spPr>
      </p:pic>
    </p:spTree>
    <p:extLst>
      <p:ext uri="{BB962C8B-B14F-4D97-AF65-F5344CB8AC3E}">
        <p14:creationId xmlns:p14="http://schemas.microsoft.com/office/powerpoint/2010/main" val="120319000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080" y="0"/>
            <a:ext cx="8229600" cy="944380"/>
          </a:xfrm>
          <a:prstGeom prst="rect">
            <a:avLst/>
          </a:prstGeom>
        </p:spPr>
        <p:txBody>
          <a:bodyPr vert="horz" lIns="0" tIns="0" rIns="0" bIns="0" rtlCol="0" anchor="b" anchorCtr="0">
            <a:noAutofit/>
          </a:bodyPr>
          <a:lstStyle>
            <a:lvl1pPr algn="l" defTabSz="914400" rtl="0" eaLnBrk="1" latinLnBrk="0" hangingPunct="1">
              <a:spcBef>
                <a:spcPct val="0"/>
              </a:spcBef>
              <a:buNone/>
              <a:defRPr sz="2400" b="0" kern="1200" spc="-80" baseline="0">
                <a:solidFill>
                  <a:schemeClr val="tx1">
                    <a:lumMod val="75000"/>
                    <a:lumOff val="25000"/>
                  </a:schemeClr>
                </a:solidFill>
                <a:latin typeface="Swis721 Md BT" panose="020B0604020202020204" pitchFamily="34" charset="0"/>
                <a:ea typeface="+mj-ea"/>
                <a:cs typeface="+mj-cs"/>
              </a:defRPr>
            </a:lvl1pPr>
          </a:lstStyle>
          <a:p>
            <a:r>
              <a:rPr lang="en-US" sz="2800" b="1" dirty="0" smtClean="0">
                <a:latin typeface="Arial Narrow" panose="020B0606020202030204" pitchFamily="34" charset="0"/>
              </a:rPr>
              <a:t>Projects Explored through Local Off-site Mitigation Program</a:t>
            </a:r>
          </a:p>
        </p:txBody>
      </p:sp>
      <p:sp>
        <p:nvSpPr>
          <p:cNvPr id="7" name="Content Placeholder 5"/>
          <p:cNvSpPr>
            <a:spLocks noGrp="1"/>
          </p:cNvSpPr>
          <p:nvPr>
            <p:ph idx="1"/>
          </p:nvPr>
        </p:nvSpPr>
        <p:spPr>
          <a:xfrm>
            <a:off x="689548" y="1224664"/>
            <a:ext cx="7990132" cy="3432748"/>
          </a:xfrm>
        </p:spPr>
        <p:txBody>
          <a:bodyPr>
            <a:normAutofit/>
          </a:bodyPr>
          <a:lstStyle/>
          <a:p>
            <a:endParaRPr lang="en-US" dirty="0" smtClean="0"/>
          </a:p>
          <a:p>
            <a:endParaRPr lang="en-US"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79730079"/>
              </p:ext>
            </p:extLst>
          </p:nvPr>
        </p:nvGraphicFramePr>
        <p:xfrm>
          <a:off x="450081" y="1079293"/>
          <a:ext cx="8484057" cy="5151320"/>
        </p:xfrm>
        <a:graphic>
          <a:graphicData uri="http://schemas.openxmlformats.org/drawingml/2006/table">
            <a:tbl>
              <a:tblPr firstRow="1" bandRow="1">
                <a:tableStyleId>{69CF1AB2-1976-4502-BF36-3FF5EA218861}</a:tableStyleId>
              </a:tblPr>
              <a:tblGrid>
                <a:gridCol w="2828019"/>
                <a:gridCol w="2828019"/>
                <a:gridCol w="2828019"/>
              </a:tblGrid>
              <a:tr h="614622">
                <a:tc>
                  <a:txBody>
                    <a:bodyPr/>
                    <a:lstStyle/>
                    <a:p>
                      <a:r>
                        <a:rPr lang="en-US" b="0" dirty="0" smtClean="0"/>
                        <a:t>Light Rail Vehicle Program</a:t>
                      </a:r>
                      <a:endParaRPr lang="en-US" b="0" dirty="0"/>
                    </a:p>
                  </a:txBody>
                  <a:tcPr/>
                </a:tc>
                <a:tc>
                  <a:txBody>
                    <a:bodyPr/>
                    <a:lstStyle/>
                    <a:p>
                      <a:r>
                        <a:rPr lang="en-US" b="0" dirty="0" smtClean="0"/>
                        <a:t>Level 2 Charging Stations at SFO</a:t>
                      </a:r>
                      <a:endParaRPr lang="en-US" b="0" dirty="0"/>
                    </a:p>
                  </a:txBody>
                  <a:tcPr/>
                </a:tc>
                <a:tc>
                  <a:txBody>
                    <a:bodyPr/>
                    <a:lstStyle/>
                    <a:p>
                      <a:r>
                        <a:rPr lang="en-US" b="0" dirty="0" smtClean="0"/>
                        <a:t>No generator pilot</a:t>
                      </a:r>
                      <a:endParaRPr lang="en-US" b="0" dirty="0"/>
                    </a:p>
                  </a:txBody>
                  <a:tcPr/>
                </a:tc>
              </a:tr>
              <a:tr h="614622">
                <a:tc>
                  <a:txBody>
                    <a:bodyPr/>
                    <a:lstStyle/>
                    <a:p>
                      <a:r>
                        <a:rPr lang="en-US" dirty="0" smtClean="0"/>
                        <a:t>Medium Duty Distribution Truck Electrification Pilot</a:t>
                      </a:r>
                      <a:endParaRPr lang="en-US" dirty="0"/>
                    </a:p>
                  </a:txBody>
                  <a:tcPr/>
                </a:tc>
                <a:tc>
                  <a:txBody>
                    <a:bodyPr/>
                    <a:lstStyle/>
                    <a:p>
                      <a:r>
                        <a:rPr lang="en-US" dirty="0" smtClean="0"/>
                        <a:t>EV Distribution Van Pilot at Produce Market</a:t>
                      </a:r>
                      <a:endParaRPr lang="en-US" dirty="0"/>
                    </a:p>
                  </a:txBody>
                  <a:tcPr/>
                </a:tc>
                <a:tc>
                  <a:txBody>
                    <a:bodyPr/>
                    <a:lstStyle/>
                    <a:p>
                      <a:r>
                        <a:rPr lang="en-US" dirty="0" smtClean="0"/>
                        <a:t>Future bus fleet acquisition program</a:t>
                      </a:r>
                      <a:endParaRPr lang="en-US" dirty="0"/>
                    </a:p>
                  </a:txBody>
                  <a:tcPr/>
                </a:tc>
              </a:tr>
              <a:tr h="614622">
                <a:tc>
                  <a:txBody>
                    <a:bodyPr/>
                    <a:lstStyle/>
                    <a:p>
                      <a:r>
                        <a:rPr lang="en-US" dirty="0" smtClean="0"/>
                        <a:t>School Bus</a:t>
                      </a:r>
                      <a:endParaRPr lang="en-US" dirty="0"/>
                    </a:p>
                  </a:txBody>
                  <a:tcPr/>
                </a:tc>
                <a:tc>
                  <a:txBody>
                    <a:bodyPr/>
                    <a:lstStyle/>
                    <a:p>
                      <a:r>
                        <a:rPr lang="en-US" dirty="0" smtClean="0"/>
                        <a:t>Better Roofs Program</a:t>
                      </a:r>
                      <a:endParaRPr lang="en-US" dirty="0"/>
                    </a:p>
                  </a:txBody>
                  <a:tcPr/>
                </a:tc>
                <a:tc>
                  <a:txBody>
                    <a:bodyPr/>
                    <a:lstStyle/>
                    <a:p>
                      <a:r>
                        <a:rPr lang="en-US" dirty="0" smtClean="0"/>
                        <a:t>Muni facility upgrade projects</a:t>
                      </a:r>
                      <a:endParaRPr lang="en-US" dirty="0"/>
                    </a:p>
                  </a:txBody>
                  <a:tcPr/>
                </a:tc>
              </a:tr>
              <a:tr h="614622">
                <a:tc>
                  <a:txBody>
                    <a:bodyPr/>
                    <a:lstStyle/>
                    <a:p>
                      <a:r>
                        <a:rPr lang="en-US" dirty="0" smtClean="0"/>
                        <a:t>Fast-charging stations for EV TNCs</a:t>
                      </a:r>
                      <a:endParaRPr lang="en-US" dirty="0"/>
                    </a:p>
                  </a:txBody>
                  <a:tcPr/>
                </a:tc>
                <a:tc>
                  <a:txBody>
                    <a:bodyPr/>
                    <a:lstStyle/>
                    <a:p>
                      <a:r>
                        <a:rPr lang="en-US" dirty="0" smtClean="0"/>
                        <a:t>Boiler replacements in</a:t>
                      </a:r>
                      <a:r>
                        <a:rPr lang="en-US" baseline="0" dirty="0" smtClean="0"/>
                        <a:t> City Buildings </a:t>
                      </a:r>
                      <a:endParaRPr lang="en-US" dirty="0"/>
                    </a:p>
                  </a:txBody>
                  <a:tcPr/>
                </a:tc>
                <a:tc>
                  <a:txBody>
                    <a:bodyPr/>
                    <a:lstStyle/>
                    <a:p>
                      <a:r>
                        <a:rPr lang="en-US" dirty="0" smtClean="0"/>
                        <a:t>Clean power transmission line on 3rd Street</a:t>
                      </a:r>
                      <a:endParaRPr lang="en-US" dirty="0"/>
                    </a:p>
                  </a:txBody>
                  <a:tcPr/>
                </a:tc>
              </a:tr>
              <a:tr h="878032">
                <a:tc>
                  <a:txBody>
                    <a:bodyPr/>
                    <a:lstStyle/>
                    <a:p>
                      <a:r>
                        <a:rPr lang="en-US" dirty="0" smtClean="0"/>
                        <a:t>Expand </a:t>
                      </a:r>
                      <a:r>
                        <a:rPr lang="en-US" dirty="0" err="1" smtClean="0"/>
                        <a:t>bikeshare</a:t>
                      </a:r>
                      <a:r>
                        <a:rPr lang="en-US" dirty="0" smtClean="0"/>
                        <a:t> to disadvantaged communities</a:t>
                      </a:r>
                      <a:endParaRPr lang="en-US" dirty="0"/>
                    </a:p>
                  </a:txBody>
                  <a:tcPr/>
                </a:tc>
                <a:tc>
                  <a:txBody>
                    <a:bodyPr/>
                    <a:lstStyle/>
                    <a:p>
                      <a:r>
                        <a:rPr lang="en-US" dirty="0" smtClean="0"/>
                        <a:t>Generator replacements in City Buildings</a:t>
                      </a:r>
                      <a:endParaRPr lang="en-US" dirty="0"/>
                    </a:p>
                  </a:txBody>
                  <a:tcPr/>
                </a:tc>
                <a:tc>
                  <a:txBody>
                    <a:bodyPr/>
                    <a:lstStyle/>
                    <a:p>
                      <a:r>
                        <a:rPr lang="fr-FR" dirty="0" smtClean="0"/>
                        <a:t>Replace diesel-</a:t>
                      </a:r>
                      <a:r>
                        <a:rPr lang="fr-FR" dirty="0" err="1" smtClean="0"/>
                        <a:t>powered</a:t>
                      </a:r>
                      <a:r>
                        <a:rPr lang="fr-FR" dirty="0" smtClean="0"/>
                        <a:t> Port </a:t>
                      </a:r>
                      <a:r>
                        <a:rPr lang="fr-FR" dirty="0" err="1" smtClean="0"/>
                        <a:t>vehicles</a:t>
                      </a:r>
                      <a:r>
                        <a:rPr lang="fr-FR" dirty="0" smtClean="0"/>
                        <a:t> (</a:t>
                      </a:r>
                      <a:r>
                        <a:rPr lang="fr-FR" dirty="0" err="1" smtClean="0"/>
                        <a:t>garbage</a:t>
                      </a:r>
                      <a:r>
                        <a:rPr lang="fr-FR" dirty="0" smtClean="0"/>
                        <a:t> trucks, etc.)</a:t>
                      </a:r>
                      <a:endParaRPr lang="en-US" dirty="0"/>
                    </a:p>
                  </a:txBody>
                  <a:tcPr/>
                </a:tc>
              </a:tr>
              <a:tr h="878032">
                <a:tc>
                  <a:txBody>
                    <a:bodyPr/>
                    <a:lstStyle/>
                    <a:p>
                      <a:r>
                        <a:rPr lang="en-US" dirty="0" smtClean="0"/>
                        <a:t>Hyde Street fisherman fleet and truck electrification and engine replacement</a:t>
                      </a:r>
                      <a:endParaRPr lang="en-US" dirty="0"/>
                    </a:p>
                  </a:txBody>
                  <a:tcPr/>
                </a:tc>
                <a:tc>
                  <a:txBody>
                    <a:bodyPr/>
                    <a:lstStyle/>
                    <a:p>
                      <a:r>
                        <a:rPr lang="en-US" dirty="0" smtClean="0"/>
                        <a:t>Natural gas replacement using</a:t>
                      </a:r>
                      <a:r>
                        <a:rPr lang="en-US" baseline="0" dirty="0" smtClean="0"/>
                        <a:t> </a:t>
                      </a:r>
                      <a:r>
                        <a:rPr lang="en-US" baseline="0" dirty="0" err="1" smtClean="0"/>
                        <a:t>electricty</a:t>
                      </a:r>
                      <a:r>
                        <a:rPr lang="en-US" baseline="0" dirty="0" smtClean="0"/>
                        <a:t> hot water heaters</a:t>
                      </a:r>
                      <a:endParaRPr lang="en-US" dirty="0"/>
                    </a:p>
                  </a:txBody>
                  <a:tcPr/>
                </a:tc>
                <a:tc>
                  <a:txBody>
                    <a:bodyPr/>
                    <a:lstStyle/>
                    <a:p>
                      <a:r>
                        <a:rPr lang="en-US" dirty="0" err="1" smtClean="0"/>
                        <a:t>Shoreside</a:t>
                      </a:r>
                      <a:r>
                        <a:rPr lang="en-US" dirty="0" smtClean="0"/>
                        <a:t> power at Pier 80</a:t>
                      </a:r>
                      <a:endParaRPr lang="en-US" dirty="0"/>
                    </a:p>
                  </a:txBody>
                  <a:tcPr/>
                </a:tc>
              </a:tr>
              <a:tr h="762200">
                <a:tc>
                  <a:txBody>
                    <a:bodyPr/>
                    <a:lstStyle/>
                    <a:p>
                      <a:r>
                        <a:rPr lang="en-US" dirty="0" err="1" smtClean="0"/>
                        <a:t>Vansharing</a:t>
                      </a:r>
                      <a:r>
                        <a:rPr lang="en-US" dirty="0" smtClean="0"/>
                        <a:t> services</a:t>
                      </a:r>
                      <a:endParaRPr lang="en-US" dirty="0"/>
                    </a:p>
                  </a:txBody>
                  <a:tcPr/>
                </a:tc>
                <a:tc>
                  <a:txBody>
                    <a:bodyPr/>
                    <a:lstStyle/>
                    <a:p>
                      <a:r>
                        <a:rPr lang="en-US" dirty="0" smtClean="0"/>
                        <a:t>Zero natural gas pilot</a:t>
                      </a:r>
                      <a:endParaRPr lang="en-US" dirty="0"/>
                    </a:p>
                  </a:txBody>
                  <a:tcPr/>
                </a:tc>
                <a:tc>
                  <a:txBody>
                    <a:bodyPr/>
                    <a:lstStyle/>
                    <a:p>
                      <a:r>
                        <a:rPr lang="en-US" dirty="0" smtClean="0"/>
                        <a:t>Electric bike </a:t>
                      </a:r>
                      <a:r>
                        <a:rPr lang="en-US" dirty="0" err="1" smtClean="0"/>
                        <a:t>bikehsare</a:t>
                      </a:r>
                      <a:r>
                        <a:rPr lang="en-US" dirty="0" smtClean="0"/>
                        <a:t> pilot</a:t>
                      </a:r>
                      <a:endParaRPr lang="en-US" dirty="0"/>
                    </a:p>
                  </a:txBody>
                  <a:tcPr/>
                </a:tc>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093" y="6246824"/>
            <a:ext cx="1391793" cy="541252"/>
          </a:xfrm>
          <a:prstGeom prst="rect">
            <a:avLst/>
          </a:prstGeom>
        </p:spPr>
      </p:pic>
      <p:sp>
        <p:nvSpPr>
          <p:cNvPr id="2" name="Oval 1"/>
          <p:cNvSpPr/>
          <p:nvPr/>
        </p:nvSpPr>
        <p:spPr>
          <a:xfrm>
            <a:off x="6011057" y="4317167"/>
            <a:ext cx="2781830" cy="86943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7355224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080" y="0"/>
            <a:ext cx="8229600" cy="944380"/>
          </a:xfrm>
          <a:prstGeom prst="rect">
            <a:avLst/>
          </a:prstGeom>
        </p:spPr>
        <p:txBody>
          <a:bodyPr vert="horz" lIns="0" tIns="0" rIns="0" bIns="0" rtlCol="0" anchor="b" anchorCtr="0">
            <a:noAutofit/>
          </a:bodyPr>
          <a:lstStyle>
            <a:lvl1pPr algn="l" defTabSz="914400" rtl="0" eaLnBrk="1" latinLnBrk="0" hangingPunct="1">
              <a:spcBef>
                <a:spcPct val="0"/>
              </a:spcBef>
              <a:buNone/>
              <a:defRPr sz="2400" b="0" kern="1200" spc="-80" baseline="0">
                <a:solidFill>
                  <a:schemeClr val="tx1">
                    <a:lumMod val="75000"/>
                    <a:lumOff val="25000"/>
                  </a:schemeClr>
                </a:solidFill>
                <a:latin typeface="Swis721 Md BT" panose="020B0604020202020204" pitchFamily="34" charset="0"/>
                <a:ea typeface="+mj-ea"/>
                <a:cs typeface="+mj-cs"/>
              </a:defRPr>
            </a:lvl1pPr>
          </a:lstStyle>
          <a:p>
            <a:r>
              <a:rPr lang="en-US" sz="2800" b="1" dirty="0" smtClean="0">
                <a:latin typeface="Arial Narrow" panose="020B0606020202030204" pitchFamily="34" charset="0"/>
              </a:rPr>
              <a:t>Challenges in Identifying an Off-site Mitigation</a:t>
            </a:r>
          </a:p>
        </p:txBody>
      </p:sp>
      <p:sp>
        <p:nvSpPr>
          <p:cNvPr id="7" name="Content Placeholder 5"/>
          <p:cNvSpPr>
            <a:spLocks noGrp="1"/>
          </p:cNvSpPr>
          <p:nvPr>
            <p:ph idx="1"/>
          </p:nvPr>
        </p:nvSpPr>
        <p:spPr>
          <a:xfrm>
            <a:off x="457200" y="1184223"/>
            <a:ext cx="8229600" cy="5261547"/>
          </a:xfrm>
        </p:spPr>
        <p:txBody>
          <a:bodyPr>
            <a:normAutofit/>
          </a:bodyPr>
          <a:lstStyle/>
          <a:p>
            <a:r>
              <a:rPr lang="en-US" dirty="0"/>
              <a:t>What projects or programs are available?</a:t>
            </a:r>
          </a:p>
          <a:p>
            <a:r>
              <a:rPr lang="en-US" dirty="0" smtClean="0"/>
              <a:t>What is the right fee?</a:t>
            </a:r>
          </a:p>
          <a:p>
            <a:r>
              <a:rPr lang="en-US" dirty="0"/>
              <a:t>Does the offsite project achieve significant emissions reductions</a:t>
            </a:r>
            <a:r>
              <a:rPr lang="en-US" dirty="0" smtClean="0"/>
              <a:t>?</a:t>
            </a:r>
          </a:p>
          <a:p>
            <a:endParaRPr lang="en-US" dirty="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093" y="6246824"/>
            <a:ext cx="1391793" cy="541252"/>
          </a:xfrm>
          <a:prstGeom prst="rect">
            <a:avLst/>
          </a:prstGeom>
        </p:spPr>
      </p:pic>
    </p:spTree>
    <p:extLst>
      <p:ext uri="{BB962C8B-B14F-4D97-AF65-F5344CB8AC3E}">
        <p14:creationId xmlns:p14="http://schemas.microsoft.com/office/powerpoint/2010/main" val="276461737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itywide\City Design\Transit Center District Plan\Presentations Misc\SPUR 08.06.2015\Presentation ver. 1 Folder\Links\transbaytower_sideelevation_photo-credit-steelblue.jpg"/>
          <p:cNvPicPr>
            <a:picLocks noChangeAspect="1" noChangeArrowheads="1"/>
          </p:cNvPicPr>
          <p:nvPr/>
        </p:nvPicPr>
        <p:blipFill rotWithShape="1">
          <a:blip r:embed="rId3">
            <a:extLst>
              <a:ext uri="{28A0092B-C50C-407E-A947-70E740481C1C}">
                <a14:useLocalDpi xmlns:a14="http://schemas.microsoft.com/office/drawing/2010/main" val="0"/>
              </a:ext>
            </a:extLst>
          </a:blip>
          <a:srcRect t="8002"/>
          <a:stretch/>
        </p:blipFill>
        <p:spPr bwMode="auto">
          <a:xfrm>
            <a:off x="-142" y="0"/>
            <a:ext cx="9144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2" y="2656786"/>
            <a:ext cx="4167407" cy="1828799"/>
          </a:xfrm>
          <a:prstGeom prst="rect">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
          <p:cNvGrpSpPr/>
          <p:nvPr/>
        </p:nvGrpSpPr>
        <p:grpSpPr>
          <a:xfrm>
            <a:off x="408087" y="2962498"/>
            <a:ext cx="1075815" cy="1134900"/>
            <a:chOff x="2969891" y="4800600"/>
            <a:chExt cx="1276351" cy="1346452"/>
          </a:xfrm>
        </p:grpSpPr>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206114" y="4800600"/>
              <a:ext cx="803908" cy="802302"/>
            </a:xfrm>
            <a:prstGeom prst="rect">
              <a:avLst/>
            </a:prstGeom>
          </p:spPr>
        </p:pic>
        <p:pic>
          <p:nvPicPr>
            <p:cNvPr id="8" name="Picture 2" descr="C:\Users\gchen\Desktop\SFPlanning 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9891" y="5789475"/>
              <a:ext cx="1276351" cy="357577"/>
            </a:xfrm>
            <a:prstGeom prst="rect">
              <a:avLst/>
            </a:prstGeom>
            <a:noFill/>
            <a:extLst>
              <a:ext uri="{909E8E84-426E-40DD-AFC4-6F175D3DCCD1}">
                <a14:hiddenFill xmlns:a14="http://schemas.microsoft.com/office/drawing/2010/main">
                  <a:solidFill>
                    <a:srgbClr val="FFFFFF"/>
                  </a:solidFill>
                </a14:hiddenFill>
              </a:ext>
            </a:extLst>
          </p:spPr>
        </p:pic>
      </p:grpSp>
      <p:sp>
        <p:nvSpPr>
          <p:cNvPr id="415" name="Shape 415"/>
          <p:cNvSpPr/>
          <p:nvPr/>
        </p:nvSpPr>
        <p:spPr>
          <a:xfrm>
            <a:off x="1828800" y="2962498"/>
            <a:ext cx="2103459" cy="120032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lang="en-US" sz="1200" b="1" spc="-10" dirty="0" smtClean="0">
                <a:solidFill>
                  <a:schemeClr val="bg1">
                    <a:lumMod val="85000"/>
                  </a:schemeClr>
                </a:solidFill>
                <a:latin typeface="Swis721 BT" panose="020B0504020202020204" pitchFamily="34" charset="0"/>
              </a:rPr>
              <a:t>Jessica Range</a:t>
            </a:r>
            <a:endParaRPr sz="1200" b="1" spc="-10" dirty="0">
              <a:solidFill>
                <a:schemeClr val="bg1">
                  <a:lumMod val="85000"/>
                </a:schemeClr>
              </a:solidFill>
              <a:latin typeface="Swis721 BT" panose="020B0504020202020204" pitchFamily="34" charset="0"/>
            </a:endParaRPr>
          </a:p>
          <a:p>
            <a:r>
              <a:rPr lang="en-US" sz="1200" spc="-10" dirty="0" smtClean="0">
                <a:solidFill>
                  <a:schemeClr val="bg1">
                    <a:lumMod val="85000"/>
                  </a:schemeClr>
                </a:solidFill>
                <a:latin typeface="Swis721 BT" panose="020B0504020202020204" pitchFamily="34" charset="0"/>
              </a:rPr>
              <a:t>Senior Environmental Planner</a:t>
            </a:r>
            <a:endParaRPr sz="1200" spc="-10" dirty="0">
              <a:solidFill>
                <a:schemeClr val="bg1">
                  <a:lumMod val="85000"/>
                </a:schemeClr>
              </a:solidFill>
              <a:latin typeface="Swis721 BT" panose="020B0504020202020204" pitchFamily="34" charset="0"/>
            </a:endParaRPr>
          </a:p>
          <a:p>
            <a:r>
              <a:rPr sz="1200" spc="-10" dirty="0">
                <a:solidFill>
                  <a:schemeClr val="bg1">
                    <a:lumMod val="85000"/>
                  </a:schemeClr>
                </a:solidFill>
                <a:latin typeface="Swis721 BT" panose="020B0504020202020204" pitchFamily="34" charset="0"/>
              </a:rPr>
              <a:t>San Francisco </a:t>
            </a:r>
            <a:r>
              <a:rPr sz="1200" spc="-10" dirty="0" smtClean="0">
                <a:solidFill>
                  <a:schemeClr val="bg1">
                    <a:lumMod val="85000"/>
                  </a:schemeClr>
                </a:solidFill>
                <a:latin typeface="Swis721 BT" panose="020B0504020202020204" pitchFamily="34" charset="0"/>
              </a:rPr>
              <a:t>Planning</a:t>
            </a:r>
            <a:endParaRPr lang="en-US" sz="1200" spc="-10" dirty="0" smtClean="0">
              <a:solidFill>
                <a:schemeClr val="bg1">
                  <a:lumMod val="85000"/>
                </a:schemeClr>
              </a:solidFill>
              <a:latin typeface="Swis721 BT" panose="020B0504020202020204" pitchFamily="34" charset="0"/>
            </a:endParaRPr>
          </a:p>
          <a:p>
            <a:endParaRPr sz="1200" spc="-10" dirty="0">
              <a:solidFill>
                <a:schemeClr val="bg1">
                  <a:lumMod val="85000"/>
                </a:schemeClr>
              </a:solidFill>
              <a:latin typeface="Swis721 BT" panose="020B0504020202020204" pitchFamily="34" charset="0"/>
            </a:endParaRPr>
          </a:p>
          <a:p>
            <a:r>
              <a:rPr lang="en-US" sz="1200" spc="-10" dirty="0" smtClean="0">
                <a:solidFill>
                  <a:schemeClr val="bg1">
                    <a:lumMod val="85000"/>
                  </a:schemeClr>
                </a:solidFill>
                <a:latin typeface="Swis721 BT" panose="020B0504020202020204" pitchFamily="34" charset="0"/>
              </a:rPr>
              <a:t>Jessica.Range@sfgov.org</a:t>
            </a:r>
            <a:endParaRPr lang="en-US" sz="1200" spc="-10" dirty="0" smtClean="0">
              <a:solidFill>
                <a:schemeClr val="bg1">
                  <a:lumMod val="85000"/>
                </a:schemeClr>
              </a:solidFill>
              <a:uFill>
                <a:solidFill>
                  <a:srgbClr val="3E6F97"/>
                </a:solidFill>
              </a:uFill>
              <a:latin typeface="Swis721 BT" panose="020B0504020202020204" pitchFamily="34" charset="0"/>
            </a:endParaRPr>
          </a:p>
          <a:p>
            <a:r>
              <a:rPr lang="en-US" sz="1200" b="1" spc="-10" dirty="0" smtClean="0">
                <a:solidFill>
                  <a:srgbClr val="F8971D"/>
                </a:solidFill>
                <a:uFill>
                  <a:solidFill>
                    <a:srgbClr val="3E6F97"/>
                  </a:solidFill>
                </a:uFill>
                <a:latin typeface="Swis721 BT" panose="020B0504020202020204" pitchFamily="34" charset="0"/>
              </a:rPr>
              <a:t>www.sfplanning.org</a:t>
            </a:r>
            <a:endParaRPr sz="1200" b="1" spc="-10" dirty="0">
              <a:solidFill>
                <a:srgbClr val="F8971D"/>
              </a:solidFill>
              <a:uFill>
                <a:solidFill>
                  <a:srgbClr val="3E6F97"/>
                </a:solidFill>
              </a:uFill>
              <a:latin typeface="Swis721 BT" panose="020B0504020202020204" pitchFamily="34" charset="0"/>
              <a:hlinkClick r:id="rId7"/>
            </a:endParaRPr>
          </a:p>
        </p:txBody>
      </p:sp>
      <p:sp>
        <p:nvSpPr>
          <p:cNvPr id="9" name="TextBox 8"/>
          <p:cNvSpPr txBox="1"/>
          <p:nvPr/>
        </p:nvSpPr>
        <p:spPr>
          <a:xfrm>
            <a:off x="0" y="2210510"/>
            <a:ext cx="1828800" cy="446276"/>
          </a:xfrm>
          <a:prstGeom prst="rect">
            <a:avLst/>
          </a:prstGeom>
          <a:solidFill>
            <a:srgbClr val="F8971D"/>
          </a:solidFill>
          <a:effectLst/>
        </p:spPr>
        <p:txBody>
          <a:bodyPr wrap="square" lIns="91440" tIns="45720" rIns="91440" bIns="91440" rtlCol="0" anchor="ctr" anchorCtr="0">
            <a:spAutoFit/>
          </a:bodyPr>
          <a:lstStyle/>
          <a:p>
            <a:pPr algn="ctr"/>
            <a:r>
              <a:rPr lang="en-US" sz="2000" dirty="0" smtClean="0">
                <a:solidFill>
                  <a:schemeClr val="bg1"/>
                </a:solidFill>
                <a:latin typeface="Bebas Neue Bold" panose="020B0606020202050201" pitchFamily="34" charset="0"/>
                <a:cs typeface="Georgia"/>
              </a:rPr>
              <a:t>THANK YOU</a:t>
            </a:r>
            <a:endParaRPr lang="en-US" sz="2000" dirty="0">
              <a:solidFill>
                <a:schemeClr val="bg1"/>
              </a:solidFill>
              <a:latin typeface="Bebas Neue Bold" panose="020B0606020202050201" pitchFamily="34" charset="0"/>
              <a:cs typeface="Georgia"/>
            </a:endParaRPr>
          </a:p>
        </p:txBody>
      </p:sp>
    </p:spTree>
    <p:extLst>
      <p:ext uri="{BB962C8B-B14F-4D97-AF65-F5344CB8AC3E}">
        <p14:creationId xmlns:p14="http://schemas.microsoft.com/office/powerpoint/2010/main" val="426364703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080" y="0"/>
            <a:ext cx="8229600" cy="944380"/>
          </a:xfrm>
          <a:prstGeom prst="rect">
            <a:avLst/>
          </a:prstGeom>
        </p:spPr>
        <p:txBody>
          <a:bodyPr vert="horz" lIns="0" tIns="0" rIns="0" bIns="0" rtlCol="0" anchor="b" anchorCtr="0">
            <a:noAutofit/>
          </a:bodyPr>
          <a:lstStyle>
            <a:lvl1pPr algn="l" defTabSz="914400" rtl="0" eaLnBrk="1" latinLnBrk="0" hangingPunct="1">
              <a:spcBef>
                <a:spcPct val="0"/>
              </a:spcBef>
              <a:buNone/>
              <a:defRPr sz="2400" b="0" kern="1200" spc="-80" baseline="0">
                <a:solidFill>
                  <a:schemeClr val="tx1">
                    <a:lumMod val="75000"/>
                    <a:lumOff val="25000"/>
                  </a:schemeClr>
                </a:solidFill>
                <a:latin typeface="Swis721 Md BT" panose="020B0604020202020204" pitchFamily="34" charset="0"/>
                <a:ea typeface="+mj-ea"/>
                <a:cs typeface="+mj-cs"/>
              </a:defRPr>
            </a:lvl1pPr>
          </a:lstStyle>
          <a:p>
            <a:r>
              <a:rPr lang="en-US" sz="2800" b="1" dirty="0" smtClean="0">
                <a:latin typeface="Arial Narrow" panose="020B0606020202030204" pitchFamily="34" charset="0"/>
              </a:rPr>
              <a:t>Panel &amp; Audience Discussion</a:t>
            </a:r>
          </a:p>
        </p:txBody>
      </p:sp>
      <p:sp>
        <p:nvSpPr>
          <p:cNvPr id="7" name="Content Placeholder 5"/>
          <p:cNvSpPr>
            <a:spLocks noGrp="1"/>
          </p:cNvSpPr>
          <p:nvPr>
            <p:ph idx="1"/>
          </p:nvPr>
        </p:nvSpPr>
        <p:spPr>
          <a:xfrm>
            <a:off x="457200" y="1184223"/>
            <a:ext cx="8229600" cy="5261547"/>
          </a:xfrm>
        </p:spPr>
        <p:txBody>
          <a:bodyPr>
            <a:normAutofit/>
          </a:bodyPr>
          <a:lstStyle/>
          <a:p>
            <a:r>
              <a:rPr lang="en-US" dirty="0" smtClean="0"/>
              <a:t>What is the remedy if an Offsite Project does not end up meeting its anticipated reductions?</a:t>
            </a:r>
          </a:p>
          <a:p>
            <a:r>
              <a:rPr lang="en-US" dirty="0" smtClean="0"/>
              <a:t>How do you mitigate operational emissions that last decades into the future? </a:t>
            </a:r>
          </a:p>
          <a:p>
            <a:r>
              <a:rPr lang="en-US" dirty="0" smtClean="0"/>
              <a:t>Does </a:t>
            </a:r>
            <a:r>
              <a:rPr lang="en-US" dirty="0"/>
              <a:t>CEQA allow for you to pre-mitigate for future </a:t>
            </a:r>
            <a:r>
              <a:rPr lang="en-US" dirty="0" smtClean="0"/>
              <a:t>year emissions?</a:t>
            </a:r>
          </a:p>
          <a:p>
            <a:r>
              <a:rPr lang="en-US" dirty="0" smtClean="0"/>
              <a:t>Can a lead agency bank unused emissions reduction for future projects to pay into? </a:t>
            </a:r>
          </a:p>
          <a:p>
            <a:pPr marL="0" lvl="1" indent="0" algn="ctr">
              <a:buClr>
                <a:srgbClr val="F8971D"/>
              </a:buClr>
              <a:buNone/>
            </a:pPr>
            <a:r>
              <a:rPr lang="en-US" sz="2800" b="1" i="1" dirty="0" smtClean="0">
                <a:solidFill>
                  <a:schemeClr val="tx1"/>
                </a:solidFill>
                <a:latin typeface="Arial Narrow" panose="020B0606020202030204" pitchFamily="34" charset="0"/>
              </a:rPr>
              <a:t>If </a:t>
            </a:r>
            <a:r>
              <a:rPr lang="en-US" sz="2800" b="1" i="1" dirty="0">
                <a:solidFill>
                  <a:schemeClr val="tx1"/>
                </a:solidFill>
                <a:latin typeface="Arial Narrow" panose="020B0606020202030204" pitchFamily="34" charset="0"/>
              </a:rPr>
              <a:t>an </a:t>
            </a:r>
            <a:r>
              <a:rPr lang="en-US" sz="2800" b="1" i="1" dirty="0" smtClean="0">
                <a:solidFill>
                  <a:schemeClr val="tx1"/>
                </a:solidFill>
                <a:latin typeface="Arial Narrow" panose="020B0606020202030204" pitchFamily="34" charset="0"/>
              </a:rPr>
              <a:t>off-site </a:t>
            </a:r>
            <a:r>
              <a:rPr lang="en-US" sz="2800" b="1" i="1" dirty="0">
                <a:solidFill>
                  <a:schemeClr val="tx1"/>
                </a:solidFill>
                <a:latin typeface="Arial Narrow" panose="020B0606020202030204" pitchFamily="34" charset="0"/>
              </a:rPr>
              <a:t>mitigation project exists, can it </a:t>
            </a:r>
            <a:r>
              <a:rPr lang="en-US" sz="2800" b="1" i="1" dirty="0" smtClean="0">
                <a:solidFill>
                  <a:schemeClr val="tx1"/>
                </a:solidFill>
                <a:latin typeface="Arial Narrow" panose="020B0606020202030204" pitchFamily="34" charset="0"/>
              </a:rPr>
              <a:t>fully mitigate operational impacts </a:t>
            </a:r>
            <a:r>
              <a:rPr lang="en-US" sz="2800" b="1" i="1" dirty="0">
                <a:solidFill>
                  <a:schemeClr val="tx1"/>
                </a:solidFill>
                <a:latin typeface="Arial Narrow" panose="020B0606020202030204" pitchFamily="34" charset="0"/>
              </a:rPr>
              <a:t>to less than significant?</a:t>
            </a:r>
          </a:p>
          <a:p>
            <a:pPr marL="0" indent="0">
              <a:buNone/>
            </a:pPr>
            <a:endParaRPr lang="en-US" dirty="0"/>
          </a:p>
          <a:p>
            <a:pPr marL="231775" lvl="1" indent="0">
              <a:buNone/>
            </a:pP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093" y="6246824"/>
            <a:ext cx="1391793" cy="541252"/>
          </a:xfrm>
          <a:prstGeom prst="rect">
            <a:avLst/>
          </a:prstGeom>
        </p:spPr>
      </p:pic>
    </p:spTree>
    <p:extLst>
      <p:ext uri="{BB962C8B-B14F-4D97-AF65-F5344CB8AC3E}">
        <p14:creationId xmlns:p14="http://schemas.microsoft.com/office/powerpoint/2010/main" val="80467993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000" y="164892"/>
            <a:ext cx="8229600" cy="824459"/>
          </a:xfrm>
        </p:spPr>
        <p:txBody>
          <a:bodyPr>
            <a:noAutofit/>
          </a:bodyPr>
          <a:lstStyle/>
          <a:p>
            <a:r>
              <a:rPr lang="en-US" sz="2800" b="1" dirty="0" smtClean="0">
                <a:latin typeface="Arial Narrow" panose="020B0606020202030204" pitchFamily="34" charset="0"/>
              </a:rPr>
              <a:t>CEQA Mitigation: General Concepts</a:t>
            </a:r>
            <a:br>
              <a:rPr lang="en-US" sz="2800" b="1" dirty="0" smtClean="0">
                <a:latin typeface="Arial Narrow" panose="020B0606020202030204" pitchFamily="34" charset="0"/>
              </a:rPr>
            </a:br>
            <a:endParaRPr lang="en-US" sz="2800" b="1" dirty="0">
              <a:latin typeface="Arial Narrow" panose="020B0606020202030204" pitchFamily="34" charset="0"/>
            </a:endParaRPr>
          </a:p>
        </p:txBody>
      </p:sp>
      <p:sp>
        <p:nvSpPr>
          <p:cNvPr id="6" name="Content Placeholder 5"/>
          <p:cNvSpPr>
            <a:spLocks noGrp="1"/>
          </p:cNvSpPr>
          <p:nvPr>
            <p:ph idx="1"/>
          </p:nvPr>
        </p:nvSpPr>
        <p:spPr>
          <a:xfrm>
            <a:off x="457200" y="719529"/>
            <a:ext cx="8229600" cy="5636302"/>
          </a:xfrm>
        </p:spPr>
        <p:txBody>
          <a:bodyPr>
            <a:normAutofit fontScale="92500" lnSpcReduction="20000"/>
          </a:bodyPr>
          <a:lstStyle/>
          <a:p>
            <a:r>
              <a:rPr lang="en-US" dirty="0" smtClean="0"/>
              <a:t>CEQA Guidelines Section 15370</a:t>
            </a:r>
          </a:p>
          <a:p>
            <a:pPr marL="0" indent="0">
              <a:buNone/>
            </a:pPr>
            <a:r>
              <a:rPr lang="en-US" dirty="0" smtClean="0"/>
              <a:t>“Mitigation” includes:</a:t>
            </a:r>
          </a:p>
          <a:p>
            <a:pPr marL="0" indent="0">
              <a:buNone/>
            </a:pPr>
            <a:r>
              <a:rPr lang="en-US" dirty="0"/>
              <a:t>	</a:t>
            </a:r>
            <a:r>
              <a:rPr lang="en-US" dirty="0" smtClean="0"/>
              <a:t>(a) Avoiding the impact altogether 	</a:t>
            </a:r>
          </a:p>
          <a:p>
            <a:pPr marL="0" indent="0">
              <a:buNone/>
            </a:pPr>
            <a:r>
              <a:rPr lang="en-US" dirty="0"/>
              <a:t>	</a:t>
            </a:r>
            <a:r>
              <a:rPr lang="en-US" dirty="0" smtClean="0"/>
              <a:t>(b) Minimizing impacts by limiting the degree/ magnitude of the action </a:t>
            </a:r>
            <a:r>
              <a:rPr lang="en-US" dirty="0"/>
              <a:t>	</a:t>
            </a:r>
            <a:endParaRPr lang="en-US" dirty="0" smtClean="0"/>
          </a:p>
          <a:p>
            <a:pPr marL="0" indent="0">
              <a:buNone/>
            </a:pPr>
            <a:r>
              <a:rPr lang="en-US" dirty="0"/>
              <a:t>	</a:t>
            </a:r>
            <a:r>
              <a:rPr lang="en-US" dirty="0" smtClean="0"/>
              <a:t>(c) Repairing, rehabilitating, or restoring the 	impacted environment</a:t>
            </a:r>
          </a:p>
          <a:p>
            <a:pPr marL="0" indent="0">
              <a:buNone/>
            </a:pPr>
            <a:r>
              <a:rPr lang="en-US" dirty="0" smtClean="0"/>
              <a:t>	(d) Reducing or eliminating the impact over time</a:t>
            </a:r>
          </a:p>
          <a:p>
            <a:pPr marL="0" indent="0">
              <a:buNone/>
            </a:pPr>
            <a:r>
              <a:rPr lang="en-US" dirty="0" smtClean="0"/>
              <a:t>	(e) Compensating for the impact </a:t>
            </a:r>
          </a:p>
          <a:p>
            <a:r>
              <a:rPr lang="en-US" dirty="0" smtClean="0"/>
              <a:t>Offsite mitigation (compensatory) used when impacts cannot be mitigated by the project through other options</a:t>
            </a:r>
          </a:p>
          <a:p>
            <a:r>
              <a:rPr lang="en-US" dirty="0" smtClean="0"/>
              <a:t>CEQA Guidelines Section 15041. Authority to Mitigate</a:t>
            </a:r>
          </a:p>
          <a:p>
            <a:pPr lvl="1"/>
            <a:r>
              <a:rPr lang="en-US" dirty="0" smtClean="0"/>
              <a:t>Nexus and rough proportionality</a:t>
            </a:r>
          </a:p>
          <a:p>
            <a:pPr lvl="1"/>
            <a:r>
              <a:rPr lang="en-US" dirty="0" smtClean="0"/>
              <a:t>For housing development: a lead agency shall not reduce the number of housing units as a mitigation measure if other feasible mitigation would provide a comparable lessening of the significant effect</a:t>
            </a:r>
          </a:p>
          <a:p>
            <a:endParaRPr 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093" y="6246824"/>
            <a:ext cx="1391793" cy="541252"/>
          </a:xfrm>
          <a:prstGeom prst="rect">
            <a:avLst/>
          </a:prstGeom>
        </p:spPr>
      </p:pic>
    </p:spTree>
    <p:extLst>
      <p:ext uri="{BB962C8B-B14F-4D97-AF65-F5344CB8AC3E}">
        <p14:creationId xmlns:p14="http://schemas.microsoft.com/office/powerpoint/2010/main" val="74934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9014</TotalTime>
  <Words>1641</Words>
  <Application>Microsoft Office PowerPoint</Application>
  <PresentationFormat>On-screen Show (4:3)</PresentationFormat>
  <Paragraphs>213</Paragraphs>
  <Slides>9</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vt:i4>
      </vt:variant>
    </vt:vector>
  </HeadingPairs>
  <TitlesOfParts>
    <vt:vector size="22" baseType="lpstr">
      <vt:lpstr>Arial</vt:lpstr>
      <vt:lpstr>Swis721 Md BT</vt:lpstr>
      <vt:lpstr>Swis721 Lt BT</vt:lpstr>
      <vt:lpstr>Wingdings</vt:lpstr>
      <vt:lpstr>Bebas Neue Book</vt:lpstr>
      <vt:lpstr>Bebas Neue Bold</vt:lpstr>
      <vt:lpstr>Georgia</vt:lpstr>
      <vt:lpstr>Swis721 BT</vt:lpstr>
      <vt:lpstr>Arial Narrow</vt:lpstr>
      <vt:lpstr>Calibri</vt:lpstr>
      <vt:lpstr>Office Theme</vt:lpstr>
      <vt:lpstr>Custom Design</vt:lpstr>
      <vt:lpstr>1_Custom Design</vt:lpstr>
      <vt:lpstr>PowerPoint Presentation</vt:lpstr>
      <vt:lpstr>Success Story: Shoreside Power at Pier 70</vt:lpstr>
      <vt:lpstr>Success Story: Shoreside Power at Pier 70 installed in 2012 </vt:lpstr>
      <vt:lpstr>PowerPoint Presentation</vt:lpstr>
      <vt:lpstr>PowerPoint Presentation</vt:lpstr>
      <vt:lpstr>PowerPoint Presentation</vt:lpstr>
      <vt:lpstr>PowerPoint Presentation</vt:lpstr>
      <vt:lpstr>PowerPoint Presentation</vt:lpstr>
      <vt:lpstr>CEQA Mitigation: General Concepts </vt:lpstr>
    </vt:vector>
  </TitlesOfParts>
  <Company>CCSF - Planning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Rahaim</dc:creator>
  <cp:lastModifiedBy>Jessica Range</cp:lastModifiedBy>
  <cp:revision>639</cp:revision>
  <cp:lastPrinted>2017-05-18T18:57:33Z</cp:lastPrinted>
  <dcterms:created xsi:type="dcterms:W3CDTF">2014-06-10T03:51:04Z</dcterms:created>
  <dcterms:modified xsi:type="dcterms:W3CDTF">2017-05-18T18:59:43Z</dcterms:modified>
</cp:coreProperties>
</file>