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316" r:id="rId2"/>
    <p:sldId id="346" r:id="rId3"/>
    <p:sldId id="261" r:id="rId4"/>
    <p:sldId id="283" r:id="rId5"/>
    <p:sldId id="344" r:id="rId6"/>
    <p:sldId id="319" r:id="rId7"/>
    <p:sldId id="284" r:id="rId8"/>
    <p:sldId id="285" r:id="rId9"/>
    <p:sldId id="286" r:id="rId10"/>
    <p:sldId id="330" r:id="rId11"/>
    <p:sldId id="335" r:id="rId12"/>
    <p:sldId id="294" r:id="rId13"/>
    <p:sldId id="351" r:id="rId14"/>
    <p:sldId id="347" r:id="rId15"/>
    <p:sldId id="331" r:id="rId16"/>
    <p:sldId id="353" r:id="rId17"/>
    <p:sldId id="349" r:id="rId18"/>
    <p:sldId id="352" r:id="rId19"/>
    <p:sldId id="317" r:id="rId20"/>
    <p:sldId id="345" r:id="rId21"/>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49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66317" autoAdjust="0"/>
  </p:normalViewPr>
  <p:slideViewPr>
    <p:cSldViewPr snapToGrid="0">
      <p:cViewPr varScale="1">
        <p:scale>
          <a:sx n="76" d="100"/>
          <a:sy n="76" d="100"/>
        </p:scale>
        <p:origin x="1662" y="120"/>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3552D6-E2F8-423F-90BE-B806F3D61AF5}"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86645373-CCF9-4F69-99D1-681BE85396FD}">
      <dgm:prSet custT="1"/>
      <dgm:spPr/>
      <dgm:t>
        <a:bodyPr/>
        <a:lstStyle/>
        <a:p>
          <a:pPr rtl="0"/>
          <a:r>
            <a:rPr lang="en-US" sz="3300" b="0" dirty="0" smtClean="0"/>
            <a:t>1. Reduce GHG emissions</a:t>
          </a:r>
          <a:endParaRPr lang="en-US" sz="3300" b="0" dirty="0"/>
        </a:p>
      </dgm:t>
    </dgm:pt>
    <dgm:pt modelId="{C7EAF31C-9A6D-49B8-83BF-E913A09347E2}" type="parTrans" cxnId="{88B58FA1-B953-4C05-A2A1-1E2301B5D5EC}">
      <dgm:prSet/>
      <dgm:spPr/>
      <dgm:t>
        <a:bodyPr/>
        <a:lstStyle/>
        <a:p>
          <a:endParaRPr lang="en-US"/>
        </a:p>
      </dgm:t>
    </dgm:pt>
    <dgm:pt modelId="{E26B39B9-F131-4FD8-BA99-2983CF38FCEB}" type="sibTrans" cxnId="{88B58FA1-B953-4C05-A2A1-1E2301B5D5EC}">
      <dgm:prSet/>
      <dgm:spPr/>
      <dgm:t>
        <a:bodyPr/>
        <a:lstStyle/>
        <a:p>
          <a:endParaRPr lang="en-US"/>
        </a:p>
      </dgm:t>
    </dgm:pt>
    <dgm:pt modelId="{D869A5AD-8192-477B-95B9-D967691969E1}">
      <dgm:prSet/>
      <dgm:spPr/>
      <dgm:t>
        <a:bodyPr/>
        <a:lstStyle/>
        <a:p>
          <a:pPr rtl="0"/>
          <a:r>
            <a:rPr lang="en-US" dirty="0" smtClean="0"/>
            <a:t>3. Maximize economic, environmental, and public health benefits to the State</a:t>
          </a:r>
          <a:endParaRPr lang="en-US" dirty="0"/>
        </a:p>
      </dgm:t>
    </dgm:pt>
    <dgm:pt modelId="{72EA71DA-8EA5-403A-B7C8-30D00532B11D}" type="parTrans" cxnId="{3645FBDD-84AF-4906-923B-DAFE8ECD3EA2}">
      <dgm:prSet/>
      <dgm:spPr/>
      <dgm:t>
        <a:bodyPr/>
        <a:lstStyle/>
        <a:p>
          <a:endParaRPr lang="en-US"/>
        </a:p>
      </dgm:t>
    </dgm:pt>
    <dgm:pt modelId="{743E664C-17EA-49F2-ACBD-D287EFD0BDAE}" type="sibTrans" cxnId="{3645FBDD-84AF-4906-923B-DAFE8ECD3EA2}">
      <dgm:prSet/>
      <dgm:spPr/>
      <dgm:t>
        <a:bodyPr/>
        <a:lstStyle/>
        <a:p>
          <a:endParaRPr lang="en-US"/>
        </a:p>
      </dgm:t>
    </dgm:pt>
    <dgm:pt modelId="{EF152874-94B8-482D-A34A-1070E3467070}">
      <dgm:prSet/>
      <dgm:spPr/>
      <dgm:t>
        <a:bodyPr/>
        <a:lstStyle/>
        <a:p>
          <a:pPr rtl="0"/>
          <a:endParaRPr lang="en-US" dirty="0"/>
        </a:p>
      </dgm:t>
    </dgm:pt>
    <dgm:pt modelId="{5C95FD0D-B2A7-43EB-909A-608900D2437A}" type="parTrans" cxnId="{5E4B85B9-3695-4BE8-9E0E-A357B12F9800}">
      <dgm:prSet/>
      <dgm:spPr/>
      <dgm:t>
        <a:bodyPr/>
        <a:lstStyle/>
        <a:p>
          <a:endParaRPr lang="en-US"/>
        </a:p>
      </dgm:t>
    </dgm:pt>
    <dgm:pt modelId="{63514673-7B47-4015-8A35-0D9D2ECC94F6}" type="sibTrans" cxnId="{5E4B85B9-3695-4BE8-9E0E-A357B12F9800}">
      <dgm:prSet/>
      <dgm:spPr/>
      <dgm:t>
        <a:bodyPr/>
        <a:lstStyle/>
        <a:p>
          <a:endParaRPr lang="en-US"/>
        </a:p>
      </dgm:t>
    </dgm:pt>
    <dgm:pt modelId="{68FCA0BE-E639-41BC-9E83-70E153B50C87}">
      <dgm:prSet/>
      <dgm:spPr/>
      <dgm:t>
        <a:bodyPr/>
        <a:lstStyle/>
        <a:p>
          <a:pPr rtl="0"/>
          <a:r>
            <a:rPr lang="en-US" dirty="0" smtClean="0"/>
            <a:t>2. Direct investment toward the most disadvantaged communities in the State </a:t>
          </a:r>
          <a:endParaRPr lang="en-US" dirty="0"/>
        </a:p>
      </dgm:t>
    </dgm:pt>
    <dgm:pt modelId="{7FE3AE4B-8826-447A-8112-DDF7516ED3C0}" type="parTrans" cxnId="{2A3E9D02-DFA0-44E6-88C8-DB9A6C191897}">
      <dgm:prSet/>
      <dgm:spPr/>
      <dgm:t>
        <a:bodyPr/>
        <a:lstStyle/>
        <a:p>
          <a:endParaRPr lang="en-US"/>
        </a:p>
      </dgm:t>
    </dgm:pt>
    <dgm:pt modelId="{9B9EE14D-AB25-47A9-AA47-1FE0D77DE953}" type="sibTrans" cxnId="{2A3E9D02-DFA0-44E6-88C8-DB9A6C191897}">
      <dgm:prSet/>
      <dgm:spPr/>
      <dgm:t>
        <a:bodyPr/>
        <a:lstStyle/>
        <a:p>
          <a:endParaRPr lang="en-US"/>
        </a:p>
      </dgm:t>
    </dgm:pt>
    <dgm:pt modelId="{67D8037A-4FAE-420A-9FFB-7D447428DAC2}">
      <dgm:prSet/>
      <dgm:spPr/>
      <dgm:t>
        <a:bodyPr/>
        <a:lstStyle/>
        <a:p>
          <a:pPr rtl="0"/>
          <a:endParaRPr lang="en-US" dirty="0"/>
        </a:p>
      </dgm:t>
    </dgm:pt>
    <dgm:pt modelId="{5D32755A-864F-4BCA-AC51-F4CF7E55F0A6}" type="sibTrans" cxnId="{C1FD3B51-9B14-46E7-88AF-79733CADE0AC}">
      <dgm:prSet/>
      <dgm:spPr/>
      <dgm:t>
        <a:bodyPr/>
        <a:lstStyle/>
        <a:p>
          <a:endParaRPr lang="en-US"/>
        </a:p>
      </dgm:t>
    </dgm:pt>
    <dgm:pt modelId="{40CA1738-CDF2-4EFB-A0EC-18268DB59836}" type="parTrans" cxnId="{C1FD3B51-9B14-46E7-88AF-79733CADE0AC}">
      <dgm:prSet/>
      <dgm:spPr/>
      <dgm:t>
        <a:bodyPr/>
        <a:lstStyle/>
        <a:p>
          <a:endParaRPr lang="en-US"/>
        </a:p>
      </dgm:t>
    </dgm:pt>
    <dgm:pt modelId="{D4EEB669-FB24-4B20-A8BE-2342E2DFC610}" type="pres">
      <dgm:prSet presAssocID="{903552D6-E2F8-423F-90BE-B806F3D61AF5}" presName="linear" presStyleCnt="0">
        <dgm:presLayoutVars>
          <dgm:animLvl val="lvl"/>
          <dgm:resizeHandles val="exact"/>
        </dgm:presLayoutVars>
      </dgm:prSet>
      <dgm:spPr/>
      <dgm:t>
        <a:bodyPr/>
        <a:lstStyle/>
        <a:p>
          <a:endParaRPr lang="en-US"/>
        </a:p>
      </dgm:t>
    </dgm:pt>
    <dgm:pt modelId="{80454979-5EE9-4B24-B5A5-DF45A76F4E13}" type="pres">
      <dgm:prSet presAssocID="{86645373-CCF9-4F69-99D1-681BE85396FD}" presName="parentText" presStyleLbl="node1" presStyleIdx="0" presStyleCnt="3">
        <dgm:presLayoutVars>
          <dgm:chMax val="0"/>
          <dgm:bulletEnabled val="1"/>
        </dgm:presLayoutVars>
      </dgm:prSet>
      <dgm:spPr/>
      <dgm:t>
        <a:bodyPr/>
        <a:lstStyle/>
        <a:p>
          <a:endParaRPr lang="en-US"/>
        </a:p>
      </dgm:t>
    </dgm:pt>
    <dgm:pt modelId="{517E561B-3A54-46C9-A9B0-CE122011B491}" type="pres">
      <dgm:prSet presAssocID="{E26B39B9-F131-4FD8-BA99-2983CF38FCEB}" presName="spacer" presStyleCnt="0"/>
      <dgm:spPr/>
      <dgm:t>
        <a:bodyPr/>
        <a:lstStyle/>
        <a:p>
          <a:endParaRPr lang="en-US"/>
        </a:p>
      </dgm:t>
    </dgm:pt>
    <dgm:pt modelId="{B77A3B09-A067-4EC3-BFC9-43FB91E2249A}" type="pres">
      <dgm:prSet presAssocID="{68FCA0BE-E639-41BC-9E83-70E153B50C87}" presName="parentText" presStyleLbl="node1" presStyleIdx="1" presStyleCnt="3" custLinFactNeighborY="41080">
        <dgm:presLayoutVars>
          <dgm:chMax val="0"/>
          <dgm:bulletEnabled val="1"/>
        </dgm:presLayoutVars>
      </dgm:prSet>
      <dgm:spPr/>
      <dgm:t>
        <a:bodyPr/>
        <a:lstStyle/>
        <a:p>
          <a:endParaRPr lang="en-US"/>
        </a:p>
      </dgm:t>
    </dgm:pt>
    <dgm:pt modelId="{D861222D-93E3-4265-8EF4-9DF7FAF3E83D}" type="pres">
      <dgm:prSet presAssocID="{68FCA0BE-E639-41BC-9E83-70E153B50C87}" presName="childText" presStyleLbl="revTx" presStyleIdx="0" presStyleCnt="2">
        <dgm:presLayoutVars>
          <dgm:bulletEnabled val="1"/>
        </dgm:presLayoutVars>
      </dgm:prSet>
      <dgm:spPr/>
      <dgm:t>
        <a:bodyPr/>
        <a:lstStyle/>
        <a:p>
          <a:endParaRPr lang="en-US"/>
        </a:p>
      </dgm:t>
    </dgm:pt>
    <dgm:pt modelId="{08B0D215-6143-449A-94E3-2312882DD18A}" type="pres">
      <dgm:prSet presAssocID="{D869A5AD-8192-477B-95B9-D967691969E1}" presName="parentText" presStyleLbl="node1" presStyleIdx="2" presStyleCnt="3">
        <dgm:presLayoutVars>
          <dgm:chMax val="0"/>
          <dgm:bulletEnabled val="1"/>
        </dgm:presLayoutVars>
      </dgm:prSet>
      <dgm:spPr/>
      <dgm:t>
        <a:bodyPr/>
        <a:lstStyle/>
        <a:p>
          <a:endParaRPr lang="en-US"/>
        </a:p>
      </dgm:t>
    </dgm:pt>
    <dgm:pt modelId="{C8250F76-E0A2-4D9B-8BFC-64EF354E1A15}" type="pres">
      <dgm:prSet presAssocID="{D869A5AD-8192-477B-95B9-D967691969E1}" presName="childText" presStyleLbl="revTx" presStyleIdx="1" presStyleCnt="2">
        <dgm:presLayoutVars>
          <dgm:bulletEnabled val="1"/>
        </dgm:presLayoutVars>
      </dgm:prSet>
      <dgm:spPr/>
      <dgm:t>
        <a:bodyPr/>
        <a:lstStyle/>
        <a:p>
          <a:endParaRPr lang="en-US"/>
        </a:p>
      </dgm:t>
    </dgm:pt>
  </dgm:ptLst>
  <dgm:cxnLst>
    <dgm:cxn modelId="{11B17358-CE70-493E-86C9-9BE488F63AEF}" type="presOf" srcId="{86645373-CCF9-4F69-99D1-681BE85396FD}" destId="{80454979-5EE9-4B24-B5A5-DF45A76F4E13}" srcOrd="0" destOrd="0" presId="urn:microsoft.com/office/officeart/2005/8/layout/vList2"/>
    <dgm:cxn modelId="{BCE43368-FE06-4D0D-8B86-8AAB783E52A5}" type="presOf" srcId="{67D8037A-4FAE-420A-9FFB-7D447428DAC2}" destId="{D861222D-93E3-4265-8EF4-9DF7FAF3E83D}" srcOrd="0" destOrd="0" presId="urn:microsoft.com/office/officeart/2005/8/layout/vList2"/>
    <dgm:cxn modelId="{AF2A0057-BBF7-4B9E-B71C-3506F4176DB3}" type="presOf" srcId="{903552D6-E2F8-423F-90BE-B806F3D61AF5}" destId="{D4EEB669-FB24-4B20-A8BE-2342E2DFC610}" srcOrd="0" destOrd="0" presId="urn:microsoft.com/office/officeart/2005/8/layout/vList2"/>
    <dgm:cxn modelId="{5E4B85B9-3695-4BE8-9E0E-A357B12F9800}" srcId="{D869A5AD-8192-477B-95B9-D967691969E1}" destId="{EF152874-94B8-482D-A34A-1070E3467070}" srcOrd="0" destOrd="0" parTransId="{5C95FD0D-B2A7-43EB-909A-608900D2437A}" sibTransId="{63514673-7B47-4015-8A35-0D9D2ECC94F6}"/>
    <dgm:cxn modelId="{88B58FA1-B953-4C05-A2A1-1E2301B5D5EC}" srcId="{903552D6-E2F8-423F-90BE-B806F3D61AF5}" destId="{86645373-CCF9-4F69-99D1-681BE85396FD}" srcOrd="0" destOrd="0" parTransId="{C7EAF31C-9A6D-49B8-83BF-E913A09347E2}" sibTransId="{E26B39B9-F131-4FD8-BA99-2983CF38FCEB}"/>
    <dgm:cxn modelId="{90EA5E85-CDDA-472A-B709-91FFF6C494F6}" type="presOf" srcId="{EF152874-94B8-482D-A34A-1070E3467070}" destId="{C8250F76-E0A2-4D9B-8BFC-64EF354E1A15}" srcOrd="0" destOrd="0" presId="urn:microsoft.com/office/officeart/2005/8/layout/vList2"/>
    <dgm:cxn modelId="{2A3E9D02-DFA0-44E6-88C8-DB9A6C191897}" srcId="{903552D6-E2F8-423F-90BE-B806F3D61AF5}" destId="{68FCA0BE-E639-41BC-9E83-70E153B50C87}" srcOrd="1" destOrd="0" parTransId="{7FE3AE4B-8826-447A-8112-DDF7516ED3C0}" sibTransId="{9B9EE14D-AB25-47A9-AA47-1FE0D77DE953}"/>
    <dgm:cxn modelId="{C1FD3B51-9B14-46E7-88AF-79733CADE0AC}" srcId="{68FCA0BE-E639-41BC-9E83-70E153B50C87}" destId="{67D8037A-4FAE-420A-9FFB-7D447428DAC2}" srcOrd="0" destOrd="0" parTransId="{40CA1738-CDF2-4EFB-A0EC-18268DB59836}" sibTransId="{5D32755A-864F-4BCA-AC51-F4CF7E55F0A6}"/>
    <dgm:cxn modelId="{3645FBDD-84AF-4906-923B-DAFE8ECD3EA2}" srcId="{903552D6-E2F8-423F-90BE-B806F3D61AF5}" destId="{D869A5AD-8192-477B-95B9-D967691969E1}" srcOrd="2" destOrd="0" parTransId="{72EA71DA-8EA5-403A-B7C8-30D00532B11D}" sibTransId="{743E664C-17EA-49F2-ACBD-D287EFD0BDAE}"/>
    <dgm:cxn modelId="{48AE45B8-94C0-4958-9823-3FF805B9D6AE}" type="presOf" srcId="{D869A5AD-8192-477B-95B9-D967691969E1}" destId="{08B0D215-6143-449A-94E3-2312882DD18A}" srcOrd="0" destOrd="0" presId="urn:microsoft.com/office/officeart/2005/8/layout/vList2"/>
    <dgm:cxn modelId="{90B2AF8B-2253-4B48-A929-9258F69012C5}" type="presOf" srcId="{68FCA0BE-E639-41BC-9E83-70E153B50C87}" destId="{B77A3B09-A067-4EC3-BFC9-43FB91E2249A}" srcOrd="0" destOrd="0" presId="urn:microsoft.com/office/officeart/2005/8/layout/vList2"/>
    <dgm:cxn modelId="{17944836-B134-4229-A0D8-4A10CDCAE798}" type="presParOf" srcId="{D4EEB669-FB24-4B20-A8BE-2342E2DFC610}" destId="{80454979-5EE9-4B24-B5A5-DF45A76F4E13}" srcOrd="0" destOrd="0" presId="urn:microsoft.com/office/officeart/2005/8/layout/vList2"/>
    <dgm:cxn modelId="{AB738F8E-933F-42EC-BA91-43E8DB54D45C}" type="presParOf" srcId="{D4EEB669-FB24-4B20-A8BE-2342E2DFC610}" destId="{517E561B-3A54-46C9-A9B0-CE122011B491}" srcOrd="1" destOrd="0" presId="urn:microsoft.com/office/officeart/2005/8/layout/vList2"/>
    <dgm:cxn modelId="{0474804D-0C20-429C-B9D5-A485A801BB13}" type="presParOf" srcId="{D4EEB669-FB24-4B20-A8BE-2342E2DFC610}" destId="{B77A3B09-A067-4EC3-BFC9-43FB91E2249A}" srcOrd="2" destOrd="0" presId="urn:microsoft.com/office/officeart/2005/8/layout/vList2"/>
    <dgm:cxn modelId="{EF16C1E4-D896-42FD-A320-571AB05BCB14}" type="presParOf" srcId="{D4EEB669-FB24-4B20-A8BE-2342E2DFC610}" destId="{D861222D-93E3-4265-8EF4-9DF7FAF3E83D}" srcOrd="3" destOrd="0" presId="urn:microsoft.com/office/officeart/2005/8/layout/vList2"/>
    <dgm:cxn modelId="{64B92A12-4817-478F-98EE-76C4E04ACE4E}" type="presParOf" srcId="{D4EEB669-FB24-4B20-A8BE-2342E2DFC610}" destId="{08B0D215-6143-449A-94E3-2312882DD18A}" srcOrd="4" destOrd="0" presId="urn:microsoft.com/office/officeart/2005/8/layout/vList2"/>
    <dgm:cxn modelId="{310C4CD6-8AAA-4D59-8339-B916332FA101}" type="presParOf" srcId="{D4EEB669-FB24-4B20-A8BE-2342E2DFC610}" destId="{C8250F76-E0A2-4D9B-8BFC-64EF354E1A15}"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454979-5EE9-4B24-B5A5-DF45A76F4E13}">
      <dsp:nvSpPr>
        <dsp:cNvPr id="0" name=""/>
        <dsp:cNvSpPr/>
      </dsp:nvSpPr>
      <dsp:spPr>
        <a:xfrm>
          <a:off x="0" y="9981"/>
          <a:ext cx="6556177" cy="108590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rtl="0">
            <a:lnSpc>
              <a:spcPct val="90000"/>
            </a:lnSpc>
            <a:spcBef>
              <a:spcPct val="0"/>
            </a:spcBef>
            <a:spcAft>
              <a:spcPct val="35000"/>
            </a:spcAft>
          </a:pPr>
          <a:r>
            <a:rPr lang="en-US" sz="3300" b="0" kern="1200" dirty="0" smtClean="0"/>
            <a:t>1. Reduce GHG emissions</a:t>
          </a:r>
          <a:endParaRPr lang="en-US" sz="3300" b="0" kern="1200" dirty="0"/>
        </a:p>
      </dsp:txBody>
      <dsp:txXfrm>
        <a:off x="53010" y="62991"/>
        <a:ext cx="6450157" cy="979886"/>
      </dsp:txXfrm>
    </dsp:sp>
    <dsp:sp modelId="{B77A3B09-A067-4EC3-BFC9-43FB91E2249A}">
      <dsp:nvSpPr>
        <dsp:cNvPr id="0" name=""/>
        <dsp:cNvSpPr/>
      </dsp:nvSpPr>
      <dsp:spPr>
        <a:xfrm>
          <a:off x="0" y="1357324"/>
          <a:ext cx="6556177" cy="1085906"/>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kern="1200" dirty="0" smtClean="0"/>
            <a:t>2. Direct investment toward the most disadvantaged communities in the State </a:t>
          </a:r>
          <a:endParaRPr lang="en-US" sz="2700" kern="1200" dirty="0"/>
        </a:p>
      </dsp:txBody>
      <dsp:txXfrm>
        <a:off x="53010" y="1410334"/>
        <a:ext cx="6450157" cy="979886"/>
      </dsp:txXfrm>
    </dsp:sp>
    <dsp:sp modelId="{D861222D-93E3-4265-8EF4-9DF7FAF3E83D}">
      <dsp:nvSpPr>
        <dsp:cNvPr id="0" name=""/>
        <dsp:cNvSpPr/>
      </dsp:nvSpPr>
      <dsp:spPr>
        <a:xfrm>
          <a:off x="0" y="2259553"/>
          <a:ext cx="6556177"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8159" tIns="34290" rIns="192024" bIns="34290" numCol="1" spcCol="1270" anchor="t" anchorCtr="0">
          <a:noAutofit/>
        </a:bodyPr>
        <a:lstStyle/>
        <a:p>
          <a:pPr marL="228600" lvl="1" indent="-228600" algn="l" defTabSz="933450" rtl="0">
            <a:lnSpc>
              <a:spcPct val="90000"/>
            </a:lnSpc>
            <a:spcBef>
              <a:spcPct val="0"/>
            </a:spcBef>
            <a:spcAft>
              <a:spcPct val="20000"/>
            </a:spcAft>
            <a:buChar char="••"/>
          </a:pPr>
          <a:endParaRPr lang="en-US" sz="2100" kern="1200" dirty="0"/>
        </a:p>
      </dsp:txBody>
      <dsp:txXfrm>
        <a:off x="0" y="2259553"/>
        <a:ext cx="6556177" cy="447120"/>
      </dsp:txXfrm>
    </dsp:sp>
    <dsp:sp modelId="{08B0D215-6143-449A-94E3-2312882DD18A}">
      <dsp:nvSpPr>
        <dsp:cNvPr id="0" name=""/>
        <dsp:cNvSpPr/>
      </dsp:nvSpPr>
      <dsp:spPr>
        <a:xfrm>
          <a:off x="0" y="2706673"/>
          <a:ext cx="6556177" cy="1085906"/>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kern="1200" dirty="0" smtClean="0"/>
            <a:t>3. Maximize economic, environmental, and public health benefits to the State</a:t>
          </a:r>
          <a:endParaRPr lang="en-US" sz="2700" kern="1200" dirty="0"/>
        </a:p>
      </dsp:txBody>
      <dsp:txXfrm>
        <a:off x="53010" y="2759683"/>
        <a:ext cx="6450157" cy="979886"/>
      </dsp:txXfrm>
    </dsp:sp>
    <dsp:sp modelId="{C8250F76-E0A2-4D9B-8BFC-64EF354E1A15}">
      <dsp:nvSpPr>
        <dsp:cNvPr id="0" name=""/>
        <dsp:cNvSpPr/>
      </dsp:nvSpPr>
      <dsp:spPr>
        <a:xfrm>
          <a:off x="0" y="3792579"/>
          <a:ext cx="6556177"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8159" tIns="34290" rIns="192024" bIns="34290" numCol="1" spcCol="1270" anchor="t" anchorCtr="0">
          <a:noAutofit/>
        </a:bodyPr>
        <a:lstStyle/>
        <a:p>
          <a:pPr marL="228600" lvl="1" indent="-228600" algn="l" defTabSz="933450" rtl="0">
            <a:lnSpc>
              <a:spcPct val="90000"/>
            </a:lnSpc>
            <a:spcBef>
              <a:spcPct val="0"/>
            </a:spcBef>
            <a:spcAft>
              <a:spcPct val="20000"/>
            </a:spcAft>
            <a:buChar char="••"/>
          </a:pPr>
          <a:endParaRPr lang="en-US" sz="2100" kern="1200" dirty="0"/>
        </a:p>
      </dsp:txBody>
      <dsp:txXfrm>
        <a:off x="0" y="3792579"/>
        <a:ext cx="6556177" cy="44712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cs typeface="+mn-cs"/>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cs typeface="+mn-cs"/>
              </a:defRPr>
            </a:lvl1pPr>
          </a:lstStyle>
          <a:p>
            <a:pPr>
              <a:defRPr/>
            </a:pPr>
            <a:fld id="{8738195F-87AC-410E-9AED-2C460F7083DB}" type="datetimeFigureOut">
              <a:rPr lang="en-US"/>
              <a:pPr>
                <a:defRPr/>
              </a:pPr>
              <a:t>8/3/2018</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EEBF10E8-3A59-4905-B2B2-51D789A8E013}"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a:defRPr sz="1200">
                <a:cs typeface="+mn-cs"/>
              </a:defRPr>
            </a:lvl1pPr>
          </a:lstStyle>
          <a:p>
            <a:pPr>
              <a:defRPr/>
            </a:pPr>
            <a:fld id="{71EEF540-BAC0-4C69-B75D-A446811E9AA9}" type="datetimeFigureOut">
              <a:rPr lang="en-US" altLang="en-US"/>
              <a:pPr>
                <a:defRPr/>
              </a:pPr>
              <a:t>8/3/2018</a:t>
            </a:fld>
            <a:endParaRPr lang="en-US" alt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DFF07E27-C03C-4D48-8A55-0CCAA9761418}"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F07E27-C03C-4D48-8A55-0CCAA9761418}" type="slidenum">
              <a:rPr lang="en-US" altLang="en-US" smtClean="0"/>
              <a:pPr/>
              <a:t>1</a:t>
            </a:fld>
            <a:endParaRPr lang="en-US" altLang="en-US"/>
          </a:p>
        </p:txBody>
      </p:sp>
    </p:spTree>
    <p:extLst>
      <p:ext uri="{BB962C8B-B14F-4D97-AF65-F5344CB8AC3E}">
        <p14:creationId xmlns:p14="http://schemas.microsoft.com/office/powerpoint/2010/main" val="16416809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F07E27-C03C-4D48-8A55-0CCAA9761418}" type="slidenum">
              <a:rPr lang="en-US" altLang="en-US" smtClean="0"/>
              <a:pPr/>
              <a:t>10</a:t>
            </a:fld>
            <a:endParaRPr lang="en-US" altLang="en-US"/>
          </a:p>
        </p:txBody>
      </p:sp>
    </p:spTree>
    <p:extLst>
      <p:ext uri="{BB962C8B-B14F-4D97-AF65-F5344CB8AC3E}">
        <p14:creationId xmlns:p14="http://schemas.microsoft.com/office/powerpoint/2010/main" val="16408548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F07E27-C03C-4D48-8A55-0CCAA9761418}" type="slidenum">
              <a:rPr lang="en-US" altLang="en-US" smtClean="0"/>
              <a:pPr/>
              <a:t>11</a:t>
            </a:fld>
            <a:endParaRPr lang="en-US" altLang="en-US"/>
          </a:p>
        </p:txBody>
      </p:sp>
    </p:spTree>
    <p:extLst>
      <p:ext uri="{BB962C8B-B14F-4D97-AF65-F5344CB8AC3E}">
        <p14:creationId xmlns:p14="http://schemas.microsoft.com/office/powerpoint/2010/main" val="38589450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F07E27-C03C-4D48-8A55-0CCAA9761418}" type="slidenum">
              <a:rPr lang="en-US" altLang="en-US" smtClean="0"/>
              <a:pPr/>
              <a:t>12</a:t>
            </a:fld>
            <a:endParaRPr lang="en-US" altLang="en-US"/>
          </a:p>
        </p:txBody>
      </p:sp>
    </p:spTree>
    <p:extLst>
      <p:ext uri="{BB962C8B-B14F-4D97-AF65-F5344CB8AC3E}">
        <p14:creationId xmlns:p14="http://schemas.microsoft.com/office/powerpoint/2010/main" val="2981137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F07E27-C03C-4D48-8A55-0CCAA9761418}" type="slidenum">
              <a:rPr lang="en-US" altLang="en-US" smtClean="0"/>
              <a:pPr/>
              <a:t>13</a:t>
            </a:fld>
            <a:endParaRPr lang="en-US" altLang="en-US"/>
          </a:p>
        </p:txBody>
      </p:sp>
    </p:spTree>
    <p:extLst>
      <p:ext uri="{BB962C8B-B14F-4D97-AF65-F5344CB8AC3E}">
        <p14:creationId xmlns:p14="http://schemas.microsoft.com/office/powerpoint/2010/main" val="13009012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F07E27-C03C-4D48-8A55-0CCAA9761418}" type="slidenum">
              <a:rPr lang="en-US" altLang="en-US" smtClean="0"/>
              <a:pPr/>
              <a:t>14</a:t>
            </a:fld>
            <a:endParaRPr lang="en-US" altLang="en-US"/>
          </a:p>
        </p:txBody>
      </p:sp>
    </p:spTree>
    <p:extLst>
      <p:ext uri="{BB962C8B-B14F-4D97-AF65-F5344CB8AC3E}">
        <p14:creationId xmlns:p14="http://schemas.microsoft.com/office/powerpoint/2010/main" val="12770662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F07E27-C03C-4D48-8A55-0CCAA9761418}" type="slidenum">
              <a:rPr lang="en-US" altLang="en-US" smtClean="0"/>
              <a:pPr/>
              <a:t>15</a:t>
            </a:fld>
            <a:endParaRPr lang="en-US" altLang="en-US"/>
          </a:p>
        </p:txBody>
      </p:sp>
    </p:spTree>
    <p:extLst>
      <p:ext uri="{BB962C8B-B14F-4D97-AF65-F5344CB8AC3E}">
        <p14:creationId xmlns:p14="http://schemas.microsoft.com/office/powerpoint/2010/main" val="29381444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a:t>
            </a:r>
            <a:r>
              <a:rPr lang="en-US" baseline="0" dirty="0" smtClean="0"/>
              <a:t> County Chief Exec Office and Community Dev. Commission/Housing Authority organized working group for all needed partners in County—brought in DPW, DPH, Dept. Regional Planning, Dept. of Mental Health</a:t>
            </a:r>
          </a:p>
          <a:p>
            <a:r>
              <a:rPr lang="en-US" baseline="0" dirty="0" smtClean="0"/>
              <a:t>Worked closely with developers and county partners to design and follow through on projects</a:t>
            </a:r>
            <a:endParaRPr lang="en-US" dirty="0"/>
          </a:p>
        </p:txBody>
      </p:sp>
      <p:sp>
        <p:nvSpPr>
          <p:cNvPr id="4" name="Slide Number Placeholder 3"/>
          <p:cNvSpPr>
            <a:spLocks noGrp="1"/>
          </p:cNvSpPr>
          <p:nvPr>
            <p:ph type="sldNum" sz="quarter" idx="10"/>
          </p:nvPr>
        </p:nvSpPr>
        <p:spPr/>
        <p:txBody>
          <a:bodyPr/>
          <a:lstStyle/>
          <a:p>
            <a:fld id="{DFF07E27-C03C-4D48-8A55-0CCAA9761418}" type="slidenum">
              <a:rPr lang="en-US" altLang="en-US" smtClean="0"/>
              <a:pPr/>
              <a:t>16</a:t>
            </a:fld>
            <a:endParaRPr lang="en-US" altLang="en-US"/>
          </a:p>
        </p:txBody>
      </p:sp>
    </p:spTree>
    <p:extLst>
      <p:ext uri="{BB962C8B-B14F-4D97-AF65-F5344CB8AC3E}">
        <p14:creationId xmlns:p14="http://schemas.microsoft.com/office/powerpoint/2010/main" val="14715905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Inland Empire region faced concerns about density requirements and their impacts on cost in previous rounds</a:t>
            </a:r>
          </a:p>
          <a:p>
            <a:r>
              <a:rPr lang="en-US" dirty="0" smtClean="0"/>
              <a:t>In Round 3, slightly softened density requirements to allow more projects</a:t>
            </a:r>
            <a:r>
              <a:rPr lang="en-US" baseline="0" dirty="0" smtClean="0"/>
              <a:t> to be eligible</a:t>
            </a:r>
          </a:p>
          <a:p>
            <a:r>
              <a:rPr lang="en-US" baseline="0" dirty="0" smtClean="0"/>
              <a:t>National CORE + City of San Bernardino worked to create application to fund 2 phases of redevelopment of existing public housing; created great transportation improvements</a:t>
            </a:r>
          </a:p>
          <a:p>
            <a:r>
              <a:rPr lang="en-US" baseline="0" dirty="0" smtClean="0"/>
              <a:t>We hope to see </a:t>
            </a:r>
            <a:endParaRPr lang="en-US" dirty="0"/>
          </a:p>
        </p:txBody>
      </p:sp>
      <p:sp>
        <p:nvSpPr>
          <p:cNvPr id="4" name="Slide Number Placeholder 3"/>
          <p:cNvSpPr>
            <a:spLocks noGrp="1"/>
          </p:cNvSpPr>
          <p:nvPr>
            <p:ph type="sldNum" sz="quarter" idx="10"/>
          </p:nvPr>
        </p:nvSpPr>
        <p:spPr/>
        <p:txBody>
          <a:bodyPr/>
          <a:lstStyle/>
          <a:p>
            <a:fld id="{D29F8B21-B222-4FBB-81E9-4502F52C878B}" type="slidenum">
              <a:rPr lang="en-US" smtClean="0"/>
              <a:pPr/>
              <a:t>17</a:t>
            </a:fld>
            <a:endParaRPr lang="en-US" dirty="0"/>
          </a:p>
        </p:txBody>
      </p:sp>
    </p:spTree>
    <p:extLst>
      <p:ext uri="{BB962C8B-B14F-4D97-AF65-F5344CB8AC3E}">
        <p14:creationId xmlns:p14="http://schemas.microsoft.com/office/powerpoint/2010/main" val="298290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S PGothic" pitchFamily="34" charset="-128"/>
                <a:cs typeface="MS PGothic" charset="0"/>
              </a:rPr>
              <a:t>R1: Advocates pushed for this funding to be accessible to rural applicants,</a:t>
            </a:r>
            <a:r>
              <a:rPr lang="en-US" sz="1200" b="0" i="0" kern="1200" baseline="0" dirty="0" smtClean="0">
                <a:solidFill>
                  <a:schemeClr val="tx1"/>
                </a:solidFill>
                <a:effectLst/>
                <a:latin typeface="+mn-lt"/>
                <a:ea typeface="MS PGothic" pitchFamily="34" charset="-128"/>
                <a:cs typeface="MS PGothic" charset="0"/>
              </a:rPr>
              <a:t> deep need for housing and transportation. R2 created rural set-aside; R2 &amp; 3 funded 9 projects throughout state, such as this Dinuba project</a:t>
            </a:r>
            <a:endParaRPr lang="en-US" sz="1200" b="0" i="0" kern="1200" dirty="0" smtClean="0">
              <a:solidFill>
                <a:schemeClr val="tx1"/>
              </a:solidFill>
              <a:effectLst/>
              <a:latin typeface="+mn-lt"/>
              <a:ea typeface="MS PGothic" pitchFamily="34" charset="-128"/>
              <a:cs typeface="MS PGothic" charset="0"/>
            </a:endParaRPr>
          </a:p>
          <a:p>
            <a:endParaRPr lang="en-US" sz="1200" b="0" i="0" kern="1200" dirty="0" smtClean="0">
              <a:solidFill>
                <a:schemeClr val="tx1"/>
              </a:solidFill>
              <a:effectLst/>
              <a:latin typeface="+mn-lt"/>
              <a:ea typeface="MS PGothic" pitchFamily="34" charset="-128"/>
              <a:cs typeface="MS PGothic" charset="0"/>
            </a:endParaRPr>
          </a:p>
          <a:p>
            <a:r>
              <a:rPr lang="en-US" sz="1200" b="0" i="0" kern="1200" dirty="0" smtClean="0">
                <a:solidFill>
                  <a:schemeClr val="tx1"/>
                </a:solidFill>
                <a:effectLst/>
                <a:latin typeface="+mn-lt"/>
                <a:ea typeface="MS PGothic" pitchFamily="34" charset="-128"/>
                <a:cs typeface="MS PGothic" charset="0"/>
              </a:rPr>
              <a:t>Lamont: After</a:t>
            </a:r>
            <a:r>
              <a:rPr lang="en-US" sz="1200" b="0" i="0" kern="1200" baseline="0" dirty="0" smtClean="0">
                <a:solidFill>
                  <a:schemeClr val="tx1"/>
                </a:solidFill>
                <a:effectLst/>
                <a:latin typeface="+mn-lt"/>
                <a:ea typeface="MS PGothic" pitchFamily="34" charset="-128"/>
                <a:cs typeface="MS PGothic" charset="0"/>
              </a:rPr>
              <a:t> project was not awarded, project developers, Lamont Chamber of Commerce, multiple community-based organizations, elected officials, and residents came together to form the </a:t>
            </a:r>
            <a:r>
              <a:rPr lang="en-US" sz="1200" b="1" i="0" kern="1200" baseline="0" dirty="0" smtClean="0">
                <a:solidFill>
                  <a:schemeClr val="tx1"/>
                </a:solidFill>
                <a:effectLst/>
                <a:latin typeface="+mn-lt"/>
                <a:ea typeface="MS PGothic" pitchFamily="34" charset="-128"/>
                <a:cs typeface="MS PGothic" charset="0"/>
              </a:rPr>
              <a:t>Affordable Housing Coalition of Kern County</a:t>
            </a:r>
          </a:p>
          <a:p>
            <a:r>
              <a:rPr lang="en-US" sz="1200" b="0" i="0" kern="1200" baseline="0" dirty="0" smtClean="0">
                <a:solidFill>
                  <a:schemeClr val="tx1"/>
                </a:solidFill>
                <a:effectLst/>
                <a:latin typeface="+mn-lt"/>
                <a:ea typeface="MS PGothic" pitchFamily="34" charset="-128"/>
                <a:cs typeface="MS PGothic" charset="0"/>
              </a:rPr>
              <a:t>Held several meetings w/ coalition as well as with residents in an extensive planning process in order to design scope of project to meet community needs—in response to resident’s comments, building changed to ZNE to eliminate energy costs for residents, created more bike lane and sidewalk connectivity</a:t>
            </a:r>
            <a:endParaRPr lang="en-US" sz="1200" b="0" i="0" kern="1200" dirty="0" smtClean="0">
              <a:solidFill>
                <a:schemeClr val="tx1"/>
              </a:solidFill>
              <a:effectLst/>
              <a:latin typeface="+mn-lt"/>
              <a:ea typeface="MS PGothic" pitchFamily="34" charset="-128"/>
              <a:cs typeface="MS PGothic" charset="0"/>
            </a:endParaRPr>
          </a:p>
        </p:txBody>
      </p:sp>
      <p:sp>
        <p:nvSpPr>
          <p:cNvPr id="4" name="Slide Number Placeholder 3"/>
          <p:cNvSpPr>
            <a:spLocks noGrp="1"/>
          </p:cNvSpPr>
          <p:nvPr>
            <p:ph type="sldNum" sz="quarter" idx="10"/>
          </p:nvPr>
        </p:nvSpPr>
        <p:spPr/>
        <p:txBody>
          <a:bodyPr/>
          <a:lstStyle/>
          <a:p>
            <a:fld id="{D29F8B21-B222-4FBB-81E9-4502F52C878B}" type="slidenum">
              <a:rPr lang="en-US" smtClean="0"/>
              <a:pPr/>
              <a:t>18</a:t>
            </a:fld>
            <a:endParaRPr lang="en-US" dirty="0"/>
          </a:p>
        </p:txBody>
      </p:sp>
    </p:spTree>
    <p:extLst>
      <p:ext uri="{BB962C8B-B14F-4D97-AF65-F5344CB8AC3E}">
        <p14:creationId xmlns:p14="http://schemas.microsoft.com/office/powerpoint/2010/main" val="7888425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F07E27-C03C-4D48-8A55-0CCAA9761418}" type="slidenum">
              <a:rPr lang="en-US" altLang="en-US" smtClean="0"/>
              <a:pPr/>
              <a:t>19</a:t>
            </a:fld>
            <a:endParaRPr lang="en-US" altLang="en-US"/>
          </a:p>
        </p:txBody>
      </p:sp>
    </p:spTree>
    <p:extLst>
      <p:ext uri="{BB962C8B-B14F-4D97-AF65-F5344CB8AC3E}">
        <p14:creationId xmlns:p14="http://schemas.microsoft.com/office/powerpoint/2010/main" val="862004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F07E27-C03C-4D48-8A55-0CCAA9761418}" type="slidenum">
              <a:rPr lang="en-US" altLang="en-US" smtClean="0"/>
              <a:pPr/>
              <a:t>2</a:t>
            </a:fld>
            <a:endParaRPr lang="en-US" altLang="en-US"/>
          </a:p>
        </p:txBody>
      </p:sp>
    </p:spTree>
    <p:extLst>
      <p:ext uri="{BB962C8B-B14F-4D97-AF65-F5344CB8AC3E}">
        <p14:creationId xmlns:p14="http://schemas.microsoft.com/office/powerpoint/2010/main" val="28592722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F07E27-C03C-4D48-8A55-0CCAA9761418}" type="slidenum">
              <a:rPr lang="en-US" altLang="en-US" smtClean="0"/>
              <a:pPr/>
              <a:t>20</a:t>
            </a:fld>
            <a:endParaRPr lang="en-US" altLang="en-US"/>
          </a:p>
        </p:txBody>
      </p:sp>
    </p:spTree>
    <p:extLst>
      <p:ext uri="{BB962C8B-B14F-4D97-AF65-F5344CB8AC3E}">
        <p14:creationId xmlns:p14="http://schemas.microsoft.com/office/powerpoint/2010/main" val="3044084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55650" indent="-290513"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63638" indent="-231775"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30363" indent="-231775"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095500" indent="-231775"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5527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099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671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243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B265E957-91D2-41E4-8CE5-5F552E4F17E7}" type="slidenum">
              <a:rPr lang="en-US" altLang="en-US"/>
              <a:pPr eaLnBrk="1" hangingPunct="1">
                <a:spcBef>
                  <a:spcPct val="0"/>
                </a:spcBef>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F07E27-C03C-4D48-8A55-0CCAA9761418}" type="slidenum">
              <a:rPr lang="en-US" altLang="en-US" smtClean="0"/>
              <a:pPr/>
              <a:t>4</a:t>
            </a:fld>
            <a:endParaRPr lang="en-US" altLang="en-US"/>
          </a:p>
        </p:txBody>
      </p:sp>
    </p:spTree>
    <p:extLst>
      <p:ext uri="{BB962C8B-B14F-4D97-AF65-F5344CB8AC3E}">
        <p14:creationId xmlns:p14="http://schemas.microsoft.com/office/powerpoint/2010/main" val="4187973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Senate Bill 535  directs State and local agencies to make investments that benefit California's disadvantaged communities. It also directs CalEPA to identify disadvantaged communities for the purposes of these investments based on geographic, socio-economic, public health, and environmental hazard criteria. </a:t>
            </a:r>
          </a:p>
          <a:p>
            <a:endParaRPr lang="en-US" altLang="en-US" smtClean="0"/>
          </a:p>
          <a:p>
            <a:r>
              <a:rPr lang="en-US" altLang="en-US" smtClean="0"/>
              <a:t>Assembly Bill 1550 increased the percent of funds for projects located in disadvantaged communities from 10 to 25 percent and added a focus on investments in low-income communities and households. </a:t>
            </a:r>
          </a:p>
          <a:p>
            <a:endParaRPr lang="en-US" altLang="en-US" smtClean="0"/>
          </a:p>
          <a:p>
            <a:r>
              <a:rPr lang="en-US" altLang="en-US" smtClean="0"/>
              <a:t>California Climate Investments projects selected after release of the 2017 Draft Funding Guidelines will use AB 1550 definitions for disadvantaged communities, low-income communities, and low-income households.</a:t>
            </a:r>
          </a:p>
          <a:p>
            <a:endParaRPr lang="en-US" altLang="en-US" smtClean="0"/>
          </a:p>
          <a:p>
            <a:endParaRPr lang="en-US" altLang="en-US" smtClean="0"/>
          </a:p>
        </p:txBody>
      </p:sp>
      <p:sp>
        <p:nvSpPr>
          <p:cNvPr id="522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1363" indent="-284163" eaLnBrk="0" hangingPunct="0">
              <a:defRPr>
                <a:solidFill>
                  <a:schemeClr val="tx1"/>
                </a:solidFill>
                <a:latin typeface="Calibri" pitchFamily="34" charset="0"/>
                <a:ea typeface="MS PGothic" pitchFamily="34" charset="-128"/>
              </a:defRPr>
            </a:lvl2pPr>
            <a:lvl3pPr marL="1139825" indent="-227013" eaLnBrk="0" hangingPunct="0">
              <a:defRPr>
                <a:solidFill>
                  <a:schemeClr val="tx1"/>
                </a:solidFill>
                <a:latin typeface="Calibri" pitchFamily="34" charset="0"/>
                <a:ea typeface="MS PGothic" pitchFamily="34" charset="-128"/>
              </a:defRPr>
            </a:lvl3pPr>
            <a:lvl4pPr marL="1597025" indent="-227013" eaLnBrk="0" hangingPunct="0">
              <a:defRPr>
                <a:solidFill>
                  <a:schemeClr val="tx1"/>
                </a:solidFill>
                <a:latin typeface="Calibri" pitchFamily="34" charset="0"/>
                <a:ea typeface="MS PGothic" pitchFamily="34" charset="-128"/>
              </a:defRPr>
            </a:lvl4pPr>
            <a:lvl5pPr marL="2052638" indent="-227013" eaLnBrk="0" hangingPunct="0">
              <a:defRPr>
                <a:solidFill>
                  <a:schemeClr val="tx1"/>
                </a:solidFill>
                <a:latin typeface="Calibri" pitchFamily="34" charset="0"/>
                <a:ea typeface="MS PGothic" pitchFamily="34" charset="-128"/>
              </a:defRPr>
            </a:lvl5pPr>
            <a:lvl6pPr marL="2509838" indent="-227013" eaLnBrk="0" fontAlgn="base" hangingPunct="0">
              <a:spcBef>
                <a:spcPct val="0"/>
              </a:spcBef>
              <a:spcAft>
                <a:spcPct val="0"/>
              </a:spcAft>
              <a:defRPr>
                <a:solidFill>
                  <a:schemeClr val="tx1"/>
                </a:solidFill>
                <a:latin typeface="Calibri" pitchFamily="34" charset="0"/>
                <a:ea typeface="MS PGothic" pitchFamily="34" charset="-128"/>
              </a:defRPr>
            </a:lvl6pPr>
            <a:lvl7pPr marL="2967038" indent="-227013" eaLnBrk="0" fontAlgn="base" hangingPunct="0">
              <a:spcBef>
                <a:spcPct val="0"/>
              </a:spcBef>
              <a:spcAft>
                <a:spcPct val="0"/>
              </a:spcAft>
              <a:defRPr>
                <a:solidFill>
                  <a:schemeClr val="tx1"/>
                </a:solidFill>
                <a:latin typeface="Calibri" pitchFamily="34" charset="0"/>
                <a:ea typeface="MS PGothic" pitchFamily="34" charset="-128"/>
              </a:defRPr>
            </a:lvl7pPr>
            <a:lvl8pPr marL="3424238" indent="-227013" eaLnBrk="0" fontAlgn="base" hangingPunct="0">
              <a:spcBef>
                <a:spcPct val="0"/>
              </a:spcBef>
              <a:spcAft>
                <a:spcPct val="0"/>
              </a:spcAft>
              <a:defRPr>
                <a:solidFill>
                  <a:schemeClr val="tx1"/>
                </a:solidFill>
                <a:latin typeface="Calibri" pitchFamily="34" charset="0"/>
                <a:ea typeface="MS PGothic" pitchFamily="34" charset="-128"/>
              </a:defRPr>
            </a:lvl8pPr>
            <a:lvl9pPr marL="3881438" indent="-227013"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defRPr/>
            </a:pPr>
            <a:fld id="{D64FE673-0635-4FC0-B57E-333EEB9F93CA}" type="slidenum">
              <a:rPr lang="en-US" altLang="en-US" smtClean="0">
                <a:solidFill>
                  <a:srgbClr val="000000"/>
                </a:solidFill>
              </a:rPr>
              <a:pPr eaLnBrk="1" hangingPunct="1">
                <a:defRPr/>
              </a:pPr>
              <a:t>5</a:t>
            </a:fld>
            <a:endParaRPr lang="en-US" altLang="en-US" smtClean="0">
              <a:solidFill>
                <a:srgbClr val="000000"/>
              </a:solidFill>
            </a:endParaRPr>
          </a:p>
        </p:txBody>
      </p:sp>
    </p:spTree>
    <p:extLst>
      <p:ext uri="{BB962C8B-B14F-4D97-AF65-F5344CB8AC3E}">
        <p14:creationId xmlns:p14="http://schemas.microsoft.com/office/powerpoint/2010/main" val="2992535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F07E27-C03C-4D48-8A55-0CCAA9761418}" type="slidenum">
              <a:rPr lang="en-US" altLang="en-US" smtClean="0"/>
              <a:pPr/>
              <a:t>6</a:t>
            </a:fld>
            <a:endParaRPr lang="en-US" altLang="en-US"/>
          </a:p>
        </p:txBody>
      </p:sp>
    </p:spTree>
    <p:extLst>
      <p:ext uri="{BB962C8B-B14F-4D97-AF65-F5344CB8AC3E}">
        <p14:creationId xmlns:p14="http://schemas.microsoft.com/office/powerpoint/2010/main" val="2199770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F07E27-C03C-4D48-8A55-0CCAA9761418}" type="slidenum">
              <a:rPr lang="en-US" altLang="en-US" smtClean="0"/>
              <a:pPr/>
              <a:t>7</a:t>
            </a:fld>
            <a:endParaRPr lang="en-US" altLang="en-US"/>
          </a:p>
        </p:txBody>
      </p:sp>
    </p:spTree>
    <p:extLst>
      <p:ext uri="{BB962C8B-B14F-4D97-AF65-F5344CB8AC3E}">
        <p14:creationId xmlns:p14="http://schemas.microsoft.com/office/powerpoint/2010/main" val="184162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F07E27-C03C-4D48-8A55-0CCAA9761418}" type="slidenum">
              <a:rPr lang="en-US" altLang="en-US" smtClean="0"/>
              <a:pPr/>
              <a:t>8</a:t>
            </a:fld>
            <a:endParaRPr lang="en-US" altLang="en-US"/>
          </a:p>
        </p:txBody>
      </p:sp>
    </p:spTree>
    <p:extLst>
      <p:ext uri="{BB962C8B-B14F-4D97-AF65-F5344CB8AC3E}">
        <p14:creationId xmlns:p14="http://schemas.microsoft.com/office/powerpoint/2010/main" val="2781256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F07E27-C03C-4D48-8A55-0CCAA9761418}" type="slidenum">
              <a:rPr lang="en-US" altLang="en-US" smtClean="0"/>
              <a:pPr/>
              <a:t>9</a:t>
            </a:fld>
            <a:endParaRPr lang="en-US" altLang="en-US"/>
          </a:p>
        </p:txBody>
      </p:sp>
    </p:spTree>
    <p:extLst>
      <p:ext uri="{BB962C8B-B14F-4D97-AF65-F5344CB8AC3E}">
        <p14:creationId xmlns:p14="http://schemas.microsoft.com/office/powerpoint/2010/main" val="3680602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72632" y="1809222"/>
            <a:ext cx="9846734" cy="4100471"/>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Placeholder 1"/>
          <p:cNvSpPr>
            <a:spLocks noGrp="1"/>
          </p:cNvSpPr>
          <p:nvPr>
            <p:ph type="title"/>
          </p:nvPr>
        </p:nvSpPr>
        <p:spPr>
          <a:xfrm>
            <a:off x="1172632" y="365125"/>
            <a:ext cx="9846734" cy="1325563"/>
          </a:xfrm>
          <a:prstGeom prst="rect">
            <a:avLst/>
          </a:prstGeom>
        </p:spPr>
        <p:txBody>
          <a:bodyPr rtlCol="0">
            <a:normAutofit/>
          </a:bodyPr>
          <a:lstStyle/>
          <a:p>
            <a:r>
              <a:rPr lang="en-US" smtClean="0"/>
              <a:t>Click to edit Master title style</a:t>
            </a:r>
            <a:endParaRPr lang="en-US" dirty="0"/>
          </a:p>
        </p:txBody>
      </p:sp>
      <p:sp>
        <p:nvSpPr>
          <p:cNvPr id="4" name="Slide Number Placeholder 5"/>
          <p:cNvSpPr>
            <a:spLocks noGrp="1"/>
          </p:cNvSpPr>
          <p:nvPr>
            <p:ph type="sldNum" sz="quarter" idx="10"/>
          </p:nvPr>
        </p:nvSpPr>
        <p:spPr/>
        <p:txBody>
          <a:bodyPr/>
          <a:lstStyle>
            <a:lvl1pPr>
              <a:defRPr/>
            </a:lvl1pPr>
          </a:lstStyle>
          <a:p>
            <a:fld id="{558C0623-DF0F-493D-90FB-0881D09818AF}" type="slidenum">
              <a:rPr lang="en-US" altLang="en-US"/>
              <a:pPr/>
              <a:t>‹#›</a:t>
            </a:fld>
            <a:endParaRPr lang="en-US" altLang="en-US"/>
          </a:p>
        </p:txBody>
      </p:sp>
    </p:spTree>
    <p:extLst>
      <p:ext uri="{BB962C8B-B14F-4D97-AF65-F5344CB8AC3E}">
        <p14:creationId xmlns:p14="http://schemas.microsoft.com/office/powerpoint/2010/main" val="14440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Calibri" panose="020F0502020204030204"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1172631" y="1808691"/>
            <a:ext cx="4686301" cy="4092575"/>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sz="half" idx="10"/>
          </p:nvPr>
        </p:nvSpPr>
        <p:spPr>
          <a:xfrm>
            <a:off x="6333065" y="1808690"/>
            <a:ext cx="4686301" cy="4092575"/>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1"/>
          </p:nvPr>
        </p:nvSpPr>
        <p:spPr/>
        <p:txBody>
          <a:bodyPr/>
          <a:lstStyle>
            <a:lvl1pPr>
              <a:defRPr/>
            </a:lvl1pPr>
          </a:lstStyle>
          <a:p>
            <a:fld id="{CDA2753D-3C59-45B8-A25E-5B4A699D12D0}" type="slidenum">
              <a:rPr lang="en-US" altLang="en-US"/>
              <a:pPr/>
              <a:t>‹#›</a:t>
            </a:fld>
            <a:endParaRPr lang="en-US" altLang="en-US"/>
          </a:p>
        </p:txBody>
      </p:sp>
    </p:spTree>
    <p:extLst>
      <p:ext uri="{BB962C8B-B14F-4D97-AF65-F5344CB8AC3E}">
        <p14:creationId xmlns:p14="http://schemas.microsoft.com/office/powerpoint/2010/main" val="3707999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 Subtitle">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0" y="1739900"/>
            <a:ext cx="9144000" cy="2101662"/>
          </a:xfrm>
        </p:spPr>
        <p:txBody>
          <a:bodyPr anchor="b"/>
          <a:lstStyle>
            <a:lvl1pPr algn="ctr">
              <a:defRPr sz="6000" b="1">
                <a:latin typeface="Calibri" panose="020F050202020403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4080083"/>
            <a:ext cx="9144000" cy="1044368"/>
          </a:xfrm>
        </p:spPr>
        <p:txBody>
          <a:bodyPr anchor="ctr">
            <a:normAutofit/>
          </a:bodyPr>
          <a:lstStyle>
            <a:lvl1pPr marL="0" indent="0" algn="ctr">
              <a:lnSpc>
                <a:spcPts val="3000"/>
              </a:lnSpc>
              <a:buNone/>
              <a:defRPr sz="3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4016340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No Subtitle">
    <p:spTree>
      <p:nvGrpSpPr>
        <p:cNvPr id="1" name=""/>
        <p:cNvGrpSpPr/>
        <p:nvPr/>
      </p:nvGrpSpPr>
      <p:grpSpPr>
        <a:xfrm>
          <a:off x="0" y="0"/>
          <a:ext cx="0" cy="0"/>
          <a:chOff x="0" y="0"/>
          <a:chExt cx="0" cy="0"/>
        </a:xfrm>
      </p:grpSpPr>
      <p:pic>
        <p:nvPicPr>
          <p:cNvPr id="3"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0" y="2074638"/>
            <a:ext cx="9144000" cy="2199776"/>
          </a:xfrm>
        </p:spPr>
        <p:txBody>
          <a:bodyPr anchor="b"/>
          <a:lstStyle>
            <a:lvl1pPr algn="ctr">
              <a:defRPr sz="6000" b="1">
                <a:latin typeface="+mn-lt"/>
              </a:defRPr>
            </a:lvl1pPr>
          </a:lstStyle>
          <a:p>
            <a:r>
              <a:rPr lang="en-US" smtClean="0"/>
              <a:t>Click to edit Master title style</a:t>
            </a:r>
            <a:endParaRPr lang="en-US" dirty="0"/>
          </a:p>
        </p:txBody>
      </p:sp>
    </p:spTree>
    <p:extLst>
      <p:ext uri="{BB962C8B-B14F-4D97-AF65-F5344CB8AC3E}">
        <p14:creationId xmlns:p14="http://schemas.microsoft.com/office/powerpoint/2010/main" val="33807645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173163" y="365125"/>
            <a:ext cx="984567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1173163" y="1809750"/>
            <a:ext cx="9845675" cy="415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28" name="Pictur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6081713"/>
            <a:ext cx="15468600"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1173163" y="6280150"/>
            <a:ext cx="2743200" cy="365125"/>
          </a:xfrm>
          <a:prstGeom prst="rect">
            <a:avLst/>
          </a:prstGeom>
        </p:spPr>
        <p:txBody>
          <a:bodyPr vert="horz" wrap="square" lIns="91440" tIns="45720" rIns="91440" bIns="45720" numCol="1" anchor="t" anchorCtr="0" compatLnSpc="1">
            <a:prstTxWarp prst="textNoShape">
              <a:avLst/>
            </a:prstTxWarp>
          </a:bodyPr>
          <a:lstStyle>
            <a:lvl1pPr>
              <a:defRPr b="1">
                <a:solidFill>
                  <a:schemeClr val="bg1"/>
                </a:solidFill>
              </a:defRPr>
            </a:lvl1pPr>
          </a:lstStyle>
          <a:p>
            <a:fld id="{BAA8C0BF-34C5-4814-8B71-85AA58C5030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Lst>
  <p:timing>
    <p:tnLst>
      <p:par>
        <p:cTn id="1" dur="indefinite" restart="never" nodeType="tmRoot"/>
      </p:par>
    </p:tnLst>
  </p:timing>
  <p:txStyles>
    <p:titleStyle>
      <a:lvl1pPr algn="l" rtl="0" eaLnBrk="1" fontAlgn="base" hangingPunct="1">
        <a:lnSpc>
          <a:spcPct val="90000"/>
        </a:lnSpc>
        <a:spcBef>
          <a:spcPct val="0"/>
        </a:spcBef>
        <a:spcAft>
          <a:spcPct val="0"/>
        </a:spcAft>
        <a:defRPr sz="4400" b="1" kern="1200">
          <a:solidFill>
            <a:srgbClr val="14497F"/>
          </a:solidFill>
          <a:latin typeface="+mn-lt"/>
          <a:ea typeface="MS PGothic" pitchFamily="34" charset="-128"/>
          <a:cs typeface="MS PGothic" charset="0"/>
        </a:defRPr>
      </a:lvl1pPr>
      <a:lvl2pPr algn="l" rtl="0" eaLnBrk="1" fontAlgn="base" hangingPunct="1">
        <a:lnSpc>
          <a:spcPct val="90000"/>
        </a:lnSpc>
        <a:spcBef>
          <a:spcPct val="0"/>
        </a:spcBef>
        <a:spcAft>
          <a:spcPct val="0"/>
        </a:spcAft>
        <a:defRPr sz="4400" b="1">
          <a:solidFill>
            <a:srgbClr val="14497F"/>
          </a:solidFill>
          <a:latin typeface="Calibri" charset="0"/>
          <a:ea typeface="MS PGothic" pitchFamily="34" charset="-128"/>
          <a:cs typeface="MS PGothic" charset="0"/>
        </a:defRPr>
      </a:lvl2pPr>
      <a:lvl3pPr algn="l" rtl="0" eaLnBrk="1" fontAlgn="base" hangingPunct="1">
        <a:lnSpc>
          <a:spcPct val="90000"/>
        </a:lnSpc>
        <a:spcBef>
          <a:spcPct val="0"/>
        </a:spcBef>
        <a:spcAft>
          <a:spcPct val="0"/>
        </a:spcAft>
        <a:defRPr sz="4400" b="1">
          <a:solidFill>
            <a:srgbClr val="14497F"/>
          </a:solidFill>
          <a:latin typeface="Calibri" charset="0"/>
          <a:ea typeface="MS PGothic" pitchFamily="34" charset="-128"/>
          <a:cs typeface="MS PGothic" charset="0"/>
        </a:defRPr>
      </a:lvl3pPr>
      <a:lvl4pPr algn="l" rtl="0" eaLnBrk="1" fontAlgn="base" hangingPunct="1">
        <a:lnSpc>
          <a:spcPct val="90000"/>
        </a:lnSpc>
        <a:spcBef>
          <a:spcPct val="0"/>
        </a:spcBef>
        <a:spcAft>
          <a:spcPct val="0"/>
        </a:spcAft>
        <a:defRPr sz="4400" b="1">
          <a:solidFill>
            <a:srgbClr val="14497F"/>
          </a:solidFill>
          <a:latin typeface="Calibri" charset="0"/>
          <a:ea typeface="MS PGothic" pitchFamily="34" charset="-128"/>
          <a:cs typeface="MS PGothic" charset="0"/>
        </a:defRPr>
      </a:lvl4pPr>
      <a:lvl5pPr algn="l" rtl="0" eaLnBrk="1" fontAlgn="base" hangingPunct="1">
        <a:lnSpc>
          <a:spcPct val="90000"/>
        </a:lnSpc>
        <a:spcBef>
          <a:spcPct val="0"/>
        </a:spcBef>
        <a:spcAft>
          <a:spcPct val="0"/>
        </a:spcAft>
        <a:defRPr sz="4400" b="1">
          <a:solidFill>
            <a:srgbClr val="14497F"/>
          </a:solidFill>
          <a:latin typeface="Calibri" charset="0"/>
          <a:ea typeface="MS PGothic" pitchFamily="34" charset="-128"/>
          <a:cs typeface="MS PGothic" charset="0"/>
        </a:defRPr>
      </a:lvl5pPr>
      <a:lvl6pPr marL="457200" algn="l" rtl="0" eaLnBrk="1" fontAlgn="base" hangingPunct="1">
        <a:lnSpc>
          <a:spcPct val="90000"/>
        </a:lnSpc>
        <a:spcBef>
          <a:spcPct val="0"/>
        </a:spcBef>
        <a:spcAft>
          <a:spcPct val="0"/>
        </a:spcAft>
        <a:defRPr sz="4400" b="1">
          <a:solidFill>
            <a:srgbClr val="14497F"/>
          </a:solidFill>
          <a:latin typeface="Calibri" charset="0"/>
          <a:ea typeface="ＭＳ Ｐゴシック" charset="0"/>
          <a:cs typeface="ＭＳ Ｐゴシック" charset="0"/>
        </a:defRPr>
      </a:lvl6pPr>
      <a:lvl7pPr marL="914400" algn="l" rtl="0" eaLnBrk="1" fontAlgn="base" hangingPunct="1">
        <a:lnSpc>
          <a:spcPct val="90000"/>
        </a:lnSpc>
        <a:spcBef>
          <a:spcPct val="0"/>
        </a:spcBef>
        <a:spcAft>
          <a:spcPct val="0"/>
        </a:spcAft>
        <a:defRPr sz="4400" b="1">
          <a:solidFill>
            <a:srgbClr val="14497F"/>
          </a:solidFill>
          <a:latin typeface="Calibri" charset="0"/>
          <a:ea typeface="ＭＳ Ｐゴシック" charset="0"/>
          <a:cs typeface="ＭＳ Ｐゴシック" charset="0"/>
        </a:defRPr>
      </a:lvl7pPr>
      <a:lvl8pPr marL="1371600" algn="l" rtl="0" eaLnBrk="1" fontAlgn="base" hangingPunct="1">
        <a:lnSpc>
          <a:spcPct val="90000"/>
        </a:lnSpc>
        <a:spcBef>
          <a:spcPct val="0"/>
        </a:spcBef>
        <a:spcAft>
          <a:spcPct val="0"/>
        </a:spcAft>
        <a:defRPr sz="4400" b="1">
          <a:solidFill>
            <a:srgbClr val="14497F"/>
          </a:solidFill>
          <a:latin typeface="Calibri" charset="0"/>
          <a:ea typeface="ＭＳ Ｐゴシック" charset="0"/>
          <a:cs typeface="ＭＳ Ｐゴシック" charset="0"/>
        </a:defRPr>
      </a:lvl8pPr>
      <a:lvl9pPr marL="1828800" algn="l" rtl="0" eaLnBrk="1" fontAlgn="base" hangingPunct="1">
        <a:lnSpc>
          <a:spcPct val="90000"/>
        </a:lnSpc>
        <a:spcBef>
          <a:spcPct val="0"/>
        </a:spcBef>
        <a:spcAft>
          <a:spcPct val="0"/>
        </a:spcAft>
        <a:defRPr sz="4400" b="1">
          <a:solidFill>
            <a:srgbClr val="14497F"/>
          </a:solidFill>
          <a:latin typeface="Calibri" charset="0"/>
          <a:ea typeface="ＭＳ Ｐゴシック" charset="0"/>
          <a:cs typeface="ＭＳ Ｐゴシック"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rgbClr val="262626"/>
          </a:solidFill>
          <a:latin typeface="+mn-lt"/>
          <a:ea typeface="MS PGothic" pitchFamily="34" charset="-128"/>
          <a:cs typeface="MS PGothic"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rgbClr val="262626"/>
          </a:solidFill>
          <a:latin typeface="+mn-lt"/>
          <a:ea typeface="MS PGothic" pitchFamily="34" charset="-128"/>
          <a:cs typeface="MS PGothic"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262626"/>
          </a:solidFill>
          <a:latin typeface="+mn-lt"/>
          <a:ea typeface="MS PGothic" pitchFamily="34" charset="-128"/>
          <a:cs typeface="MS PGothic"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262626"/>
          </a:solidFill>
          <a:latin typeface="+mn-lt"/>
          <a:ea typeface="MS PGothic" pitchFamily="34" charset="-128"/>
          <a:cs typeface="MS PGothic"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262626"/>
          </a:solidFill>
          <a:latin typeface="+mn-lt"/>
          <a:ea typeface="MS PGothic" pitchFamily="34" charset="-128"/>
          <a:cs typeface="MS PGothic"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301625" y="2039938"/>
            <a:ext cx="11552238" cy="1512887"/>
          </a:xfrm>
        </p:spPr>
        <p:txBody>
          <a:bodyPr/>
          <a:lstStyle/>
          <a:p>
            <a:r>
              <a:rPr lang="en-US" altLang="en-US" sz="3600" dirty="0" smtClean="0"/>
              <a:t>Affordable Housing &amp; Sustainable Communities Program</a:t>
            </a:r>
            <a:r>
              <a:rPr lang="en-US" altLang="en-US" sz="3600" dirty="0"/>
              <a:t> </a:t>
            </a:r>
            <a:r>
              <a:rPr lang="en-US" altLang="en-US" sz="3600" dirty="0" smtClean="0"/>
              <a:t/>
            </a:r>
            <a:br>
              <a:rPr lang="en-US" altLang="en-US" sz="3600" dirty="0" smtClean="0"/>
            </a:br>
            <a:r>
              <a:rPr lang="en-US" altLang="en-US" sz="3600" dirty="0" smtClean="0"/>
              <a:t>Success Stories</a:t>
            </a:r>
            <a:br>
              <a:rPr lang="en-US" altLang="en-US" sz="3600" dirty="0" smtClean="0"/>
            </a:br>
            <a:endParaRPr lang="en-US" altLang="en-US" sz="2800" dirty="0" smtClean="0"/>
          </a:p>
        </p:txBody>
      </p:sp>
      <p:sp>
        <p:nvSpPr>
          <p:cNvPr id="4099" name="Subtitle 2"/>
          <p:cNvSpPr>
            <a:spLocks noGrp="1"/>
          </p:cNvSpPr>
          <p:nvPr>
            <p:ph type="subTitle" idx="1"/>
          </p:nvPr>
        </p:nvSpPr>
        <p:spPr>
          <a:xfrm>
            <a:off x="1524000" y="4079875"/>
            <a:ext cx="9144000" cy="1044575"/>
          </a:xfrm>
        </p:spPr>
        <p:txBody>
          <a:bodyPr/>
          <a:lstStyle/>
          <a:p>
            <a:pPr eaLnBrk="1" hangingPunct="1"/>
            <a:r>
              <a:rPr lang="en-US" altLang="en-US" dirty="0" smtClean="0"/>
              <a:t>August 3</a:t>
            </a:r>
            <a:r>
              <a:rPr lang="en-US" altLang="en-US" baseline="30000" dirty="0" smtClean="0"/>
              <a:t>rd</a:t>
            </a:r>
            <a:r>
              <a:rPr lang="en-US" altLang="en-US" dirty="0" smtClean="0"/>
              <a:t>, 2018 | AEP Institute</a:t>
            </a:r>
          </a:p>
        </p:txBody>
      </p:sp>
      <p:sp>
        <p:nvSpPr>
          <p:cNvPr id="4100" name="AutoShape 5" descr="https://media.glassdoor.com/sqll/41852/hcd-squarelogo-1463665934470.png"/>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ts val="1000"/>
              </a:spcBef>
              <a:buFont typeface="Arial" panose="020B0604020202020204" pitchFamily="34" charset="0"/>
              <a:buChar char="•"/>
              <a:defRPr sz="2800">
                <a:solidFill>
                  <a:srgbClr val="262626"/>
                </a:solidFill>
                <a:latin typeface="Calibri" panose="020F0502020204030204" pitchFamily="34" charset="0"/>
                <a:ea typeface="MS PGothic" panose="020B0600070205080204" pitchFamily="34" charset="-128"/>
              </a:defRPr>
            </a:lvl1pPr>
            <a:lvl2pPr marL="742950" indent="-285750" eaLnBrk="0" hangingPunct="0">
              <a:lnSpc>
                <a:spcPct val="90000"/>
              </a:lnSpc>
              <a:spcBef>
                <a:spcPts val="500"/>
              </a:spcBef>
              <a:buFont typeface="Arial" panose="020B0604020202020204" pitchFamily="34" charset="0"/>
              <a:buChar char="•"/>
              <a:defRPr sz="2400">
                <a:solidFill>
                  <a:srgbClr val="262626"/>
                </a:solidFill>
                <a:latin typeface="Calibri" panose="020F0502020204030204" pitchFamily="34" charset="0"/>
                <a:ea typeface="MS PGothic" panose="020B0600070205080204" pitchFamily="34" charset="-128"/>
              </a:defRPr>
            </a:lvl2pPr>
            <a:lvl3pPr marL="1143000" indent="-228600" eaLnBrk="0" hangingPunct="0">
              <a:lnSpc>
                <a:spcPct val="90000"/>
              </a:lnSpc>
              <a:spcBef>
                <a:spcPts val="500"/>
              </a:spcBef>
              <a:buFont typeface="Arial" panose="020B0604020202020204" pitchFamily="34" charset="0"/>
              <a:buChar char="•"/>
              <a:defRPr sz="2000">
                <a:solidFill>
                  <a:srgbClr val="262626"/>
                </a:solidFill>
                <a:latin typeface="Calibri" panose="020F0502020204030204" pitchFamily="34" charset="0"/>
                <a:ea typeface="MS PGothic" panose="020B0600070205080204" pitchFamily="34" charset="-128"/>
              </a:defRPr>
            </a:lvl3pPr>
            <a:lvl4pPr marL="1600200" indent="-228600" eaLnBrk="0" hangingPunct="0">
              <a:lnSpc>
                <a:spcPct val="90000"/>
              </a:lnSpc>
              <a:spcBef>
                <a:spcPts val="500"/>
              </a:spcBef>
              <a:buFont typeface="Arial" panose="020B0604020202020204" pitchFamily="34" charset="0"/>
              <a:buChar char="•"/>
              <a:defRPr>
                <a:solidFill>
                  <a:srgbClr val="262626"/>
                </a:solidFill>
                <a:latin typeface="Calibri" panose="020F0502020204030204" pitchFamily="34" charset="0"/>
                <a:ea typeface="MS PGothic" panose="020B0600070205080204" pitchFamily="34" charset="-128"/>
              </a:defRPr>
            </a:lvl4pPr>
            <a:lvl5pPr marL="2057400" indent="-228600" eaLnBrk="0" hangingPunct="0">
              <a:lnSpc>
                <a:spcPct val="90000"/>
              </a:lnSpc>
              <a:spcBef>
                <a:spcPts val="500"/>
              </a:spcBef>
              <a:buFont typeface="Arial" panose="020B0604020202020204" pitchFamily="34" charset="0"/>
              <a:buChar char="•"/>
              <a:defRPr>
                <a:solidFill>
                  <a:srgbClr val="262626"/>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262626"/>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262626"/>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262626"/>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262626"/>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endParaRPr lang="en-US" altLang="en-US" sz="1800">
              <a:solidFill>
                <a:schemeClr val="tx1"/>
              </a:solidFill>
            </a:endParaRPr>
          </a:p>
        </p:txBody>
      </p:sp>
      <p:sp>
        <p:nvSpPr>
          <p:cNvPr id="4101" name="AutoShape 7" descr="https://media.glassdoor.com/sqll/41852/hcd-squarelogo-1463665934470.png"/>
          <p:cNvSpPr>
            <a:spLocks noChangeAspect="1" noChangeArrowheads="1"/>
          </p:cNvSpPr>
          <p:nvPr/>
        </p:nvSpPr>
        <p:spPr bwMode="auto">
          <a:xfrm>
            <a:off x="296863"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ts val="1000"/>
              </a:spcBef>
              <a:buFont typeface="Arial" panose="020B0604020202020204" pitchFamily="34" charset="0"/>
              <a:buChar char="•"/>
              <a:defRPr sz="2800">
                <a:solidFill>
                  <a:srgbClr val="262626"/>
                </a:solidFill>
                <a:latin typeface="Calibri" panose="020F0502020204030204" pitchFamily="34" charset="0"/>
                <a:ea typeface="MS PGothic" panose="020B0600070205080204" pitchFamily="34" charset="-128"/>
              </a:defRPr>
            </a:lvl1pPr>
            <a:lvl2pPr marL="742950" indent="-285750" eaLnBrk="0" hangingPunct="0">
              <a:lnSpc>
                <a:spcPct val="90000"/>
              </a:lnSpc>
              <a:spcBef>
                <a:spcPts val="500"/>
              </a:spcBef>
              <a:buFont typeface="Arial" panose="020B0604020202020204" pitchFamily="34" charset="0"/>
              <a:buChar char="•"/>
              <a:defRPr sz="2400">
                <a:solidFill>
                  <a:srgbClr val="262626"/>
                </a:solidFill>
                <a:latin typeface="Calibri" panose="020F0502020204030204" pitchFamily="34" charset="0"/>
                <a:ea typeface="MS PGothic" panose="020B0600070205080204" pitchFamily="34" charset="-128"/>
              </a:defRPr>
            </a:lvl2pPr>
            <a:lvl3pPr marL="1143000" indent="-228600" eaLnBrk="0" hangingPunct="0">
              <a:lnSpc>
                <a:spcPct val="90000"/>
              </a:lnSpc>
              <a:spcBef>
                <a:spcPts val="500"/>
              </a:spcBef>
              <a:buFont typeface="Arial" panose="020B0604020202020204" pitchFamily="34" charset="0"/>
              <a:buChar char="•"/>
              <a:defRPr sz="2000">
                <a:solidFill>
                  <a:srgbClr val="262626"/>
                </a:solidFill>
                <a:latin typeface="Calibri" panose="020F0502020204030204" pitchFamily="34" charset="0"/>
                <a:ea typeface="MS PGothic" panose="020B0600070205080204" pitchFamily="34" charset="-128"/>
              </a:defRPr>
            </a:lvl3pPr>
            <a:lvl4pPr marL="1600200" indent="-228600" eaLnBrk="0" hangingPunct="0">
              <a:lnSpc>
                <a:spcPct val="90000"/>
              </a:lnSpc>
              <a:spcBef>
                <a:spcPts val="500"/>
              </a:spcBef>
              <a:buFont typeface="Arial" panose="020B0604020202020204" pitchFamily="34" charset="0"/>
              <a:buChar char="•"/>
              <a:defRPr>
                <a:solidFill>
                  <a:srgbClr val="262626"/>
                </a:solidFill>
                <a:latin typeface="Calibri" panose="020F0502020204030204" pitchFamily="34" charset="0"/>
                <a:ea typeface="MS PGothic" panose="020B0600070205080204" pitchFamily="34" charset="-128"/>
              </a:defRPr>
            </a:lvl4pPr>
            <a:lvl5pPr marL="2057400" indent="-228600" eaLnBrk="0" hangingPunct="0">
              <a:lnSpc>
                <a:spcPct val="90000"/>
              </a:lnSpc>
              <a:spcBef>
                <a:spcPts val="500"/>
              </a:spcBef>
              <a:buFont typeface="Arial" panose="020B0604020202020204" pitchFamily="34" charset="0"/>
              <a:buChar char="•"/>
              <a:defRPr>
                <a:solidFill>
                  <a:srgbClr val="262626"/>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262626"/>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262626"/>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262626"/>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262626"/>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endParaRPr lang="en-US" altLang="en-US" sz="1800">
              <a:solidFill>
                <a:schemeClr val="tx1"/>
              </a:solidFill>
            </a:endParaRPr>
          </a:p>
        </p:txBody>
      </p:sp>
      <p:pic>
        <p:nvPicPr>
          <p:cNvPr id="6" name="Picture 9" descr="C:\Users\dmoosavi\AppData\Local\Microsoft\Windows\Temporary Internet Files\Content.Outlook\4BOTDB87\Logo Color Gradient 2015-01-29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4397" y="5379634"/>
            <a:ext cx="1157705" cy="1157705"/>
          </a:xfrm>
          <a:prstGeom prst="ellipse">
            <a:avLst/>
          </a:prstGeom>
          <a:ln>
            <a:noFill/>
          </a:ln>
          <a:effectLst>
            <a:softEdge rad="63500"/>
          </a:effectLst>
          <a:extLst>
            <a:ext uri="{909E8E84-426E-40DD-AFC4-6F175D3DCCD1}">
              <a14:hiddenFill xmlns:a14="http://schemas.microsoft.com/office/drawing/2010/main">
                <a:solidFill>
                  <a:srgbClr val="FFFFFF"/>
                </a:solidFill>
              </a14:hiddenFill>
            </a:ext>
          </a:extLst>
        </p:spPr>
      </p:pic>
      <p:pic>
        <p:nvPicPr>
          <p:cNvPr id="10" name="Picture 7" descr="\\home\SGC\_SGC\_SGC Initiatives\Cap-and-Trade\SCIP Work Group\2016-17 AHSC\CCI Logo - C&amp;T tagline\PNG\CCI_logo_taglineG_RG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0800" y="5380038"/>
            <a:ext cx="1487488"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95313" y="533400"/>
            <a:ext cx="11001375" cy="752475"/>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9219" name="Title 1"/>
          <p:cNvSpPr>
            <a:spLocks noGrp="1"/>
          </p:cNvSpPr>
          <p:nvPr>
            <p:ph type="title"/>
          </p:nvPr>
        </p:nvSpPr>
        <p:spPr>
          <a:xfrm>
            <a:off x="693738" y="257175"/>
            <a:ext cx="9845675" cy="1325563"/>
          </a:xfrm>
        </p:spPr>
        <p:txBody>
          <a:bodyPr/>
          <a:lstStyle/>
          <a:p>
            <a:r>
              <a:rPr lang="en-US" altLang="en-US" sz="3600" b="0" smtClean="0">
                <a:solidFill>
                  <a:schemeClr val="bg1"/>
                </a:solidFill>
              </a:rPr>
              <a:t>Who is Eligible to Apply?</a:t>
            </a:r>
          </a:p>
        </p:txBody>
      </p:sp>
      <p:sp>
        <p:nvSpPr>
          <p:cNvPr id="3" name="Content Placeholder 2"/>
          <p:cNvSpPr>
            <a:spLocks noGrp="1"/>
          </p:cNvSpPr>
          <p:nvPr>
            <p:ph idx="1"/>
          </p:nvPr>
        </p:nvSpPr>
        <p:spPr>
          <a:xfrm>
            <a:off x="609600" y="1371600"/>
            <a:ext cx="10972800" cy="4754563"/>
          </a:xfrm>
        </p:spPr>
        <p:txBody>
          <a:bodyPr>
            <a:normAutofit/>
          </a:bodyPr>
          <a:lstStyle/>
          <a:p>
            <a:pPr marL="0" indent="0">
              <a:buFont typeface="Arial" charset="0"/>
              <a:buNone/>
              <a:defRPr/>
            </a:pPr>
            <a:endParaRPr lang="en-US" sz="2400" dirty="0">
              <a:solidFill>
                <a:schemeClr val="accent2">
                  <a:lumMod val="50000"/>
                </a:schemeClr>
              </a:solidFill>
              <a:cs typeface="ＭＳ Ｐゴシック" charset="0"/>
            </a:endParaRPr>
          </a:p>
          <a:p>
            <a:pPr marL="0" indent="0">
              <a:buFont typeface="Arial" charset="0"/>
              <a:buNone/>
              <a:defRPr/>
            </a:pPr>
            <a:endParaRPr lang="en-US" sz="2400" dirty="0">
              <a:solidFill>
                <a:schemeClr val="accent2">
                  <a:lumMod val="50000"/>
                </a:schemeClr>
              </a:solidFill>
              <a:cs typeface="ＭＳ Ｐゴシック" charset="0"/>
            </a:endParaRPr>
          </a:p>
        </p:txBody>
      </p:sp>
      <p:cxnSp>
        <p:nvCxnSpPr>
          <p:cNvPr id="9" name="Straight Connector 8"/>
          <p:cNvCxnSpPr/>
          <p:nvPr/>
        </p:nvCxnSpPr>
        <p:spPr>
          <a:xfrm>
            <a:off x="595313" y="6111875"/>
            <a:ext cx="10972800" cy="0"/>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2" name="Table 1"/>
          <p:cNvGraphicFramePr>
            <a:graphicFrameLocks noGrp="1"/>
          </p:cNvGraphicFramePr>
          <p:nvPr>
            <p:extLst>
              <p:ext uri="{D42A27DB-BD31-4B8C-83A1-F6EECF244321}">
                <p14:modId xmlns:p14="http://schemas.microsoft.com/office/powerpoint/2010/main" val="591684956"/>
              </p:ext>
            </p:extLst>
          </p:nvPr>
        </p:nvGraphicFramePr>
        <p:xfrm>
          <a:off x="1506538" y="1474788"/>
          <a:ext cx="8912225" cy="4227511"/>
        </p:xfrm>
        <a:graphic>
          <a:graphicData uri="http://schemas.openxmlformats.org/drawingml/2006/table">
            <a:tbl>
              <a:tblPr firstRow="1" firstCol="1" bandRow="1">
                <a:tableStyleId>{FABFCF23-3B69-468F-B69F-88F6DE6A72F2}</a:tableStyleId>
              </a:tblPr>
              <a:tblGrid>
                <a:gridCol w="2915214">
                  <a:extLst>
                    <a:ext uri="{9D8B030D-6E8A-4147-A177-3AD203B41FA5}">
                      <a16:colId xmlns:a16="http://schemas.microsoft.com/office/drawing/2014/main" val="20000"/>
                    </a:ext>
                  </a:extLst>
                </a:gridCol>
                <a:gridCol w="3157685">
                  <a:extLst>
                    <a:ext uri="{9D8B030D-6E8A-4147-A177-3AD203B41FA5}">
                      <a16:colId xmlns:a16="http://schemas.microsoft.com/office/drawing/2014/main" val="20001"/>
                    </a:ext>
                  </a:extLst>
                </a:gridCol>
                <a:gridCol w="2839326">
                  <a:extLst>
                    <a:ext uri="{9D8B030D-6E8A-4147-A177-3AD203B41FA5}">
                      <a16:colId xmlns:a16="http://schemas.microsoft.com/office/drawing/2014/main" val="20002"/>
                    </a:ext>
                  </a:extLst>
                </a:gridCol>
              </a:tblGrid>
              <a:tr h="706839">
                <a:tc gridSpan="3">
                  <a:txBody>
                    <a:bodyPr/>
                    <a:lstStyle/>
                    <a:p>
                      <a:pPr marL="0" marR="0" algn="ctr">
                        <a:spcBef>
                          <a:spcPts val="0"/>
                        </a:spcBef>
                        <a:spcAft>
                          <a:spcPts val="0"/>
                        </a:spcAft>
                      </a:pPr>
                      <a:r>
                        <a:rPr lang="en-US" sz="2800" dirty="0" smtClean="0">
                          <a:effectLst/>
                        </a:rPr>
                        <a:t>Eligible</a:t>
                      </a:r>
                      <a:r>
                        <a:rPr lang="en-US" sz="2800" baseline="0" dirty="0" smtClean="0">
                          <a:effectLst/>
                        </a:rPr>
                        <a:t> Applicants</a:t>
                      </a:r>
                      <a:endParaRPr lang="en-US" sz="2800" b="0" dirty="0">
                        <a:effectLst/>
                        <a:latin typeface="Arial"/>
                        <a:ea typeface="Calibri"/>
                        <a:cs typeface="Times New Roman"/>
                      </a:endParaRPr>
                    </a:p>
                  </a:txBody>
                  <a:tcPr marL="68573" marR="68573" marT="0" marB="0" anchor="ctr">
                    <a:lnB w="12700" cap="flat" cmpd="sng" algn="ctr">
                      <a:solidFill>
                        <a:schemeClr val="tx1"/>
                      </a:solidFill>
                      <a:prstDash val="solid"/>
                      <a:round/>
                      <a:headEnd type="none" w="med" len="med"/>
                      <a:tailEnd type="none" w="med" len="med"/>
                    </a:lnB>
                    <a:solidFill>
                      <a:schemeClr val="accent1">
                        <a:lumMod val="50000"/>
                      </a:schemeClr>
                    </a:solidFill>
                  </a:tcPr>
                </a:tc>
                <a:tc hMerge="1">
                  <a:txBody>
                    <a:bodyPr/>
                    <a:lstStyle/>
                    <a:p>
                      <a:pPr marL="0" marR="0" algn="l">
                        <a:spcBef>
                          <a:spcPts val="0"/>
                        </a:spcBef>
                        <a:spcAft>
                          <a:spcPts val="0"/>
                        </a:spcAft>
                      </a:pPr>
                      <a:endParaRPr lang="en-US" sz="1600" b="0" dirty="0">
                        <a:effectLst/>
                        <a:latin typeface="Arial"/>
                        <a:ea typeface="Calibri"/>
                        <a:cs typeface="Times New Roman"/>
                      </a:endParaRPr>
                    </a:p>
                  </a:txBody>
                  <a:tcPr marL="68580" marR="68580" marT="0" marB="0" anchor="ctr"/>
                </a:tc>
                <a:tc hMerge="1">
                  <a:txBody>
                    <a:bodyPr/>
                    <a:lstStyle/>
                    <a:p>
                      <a:pPr marL="0" marR="0" algn="l">
                        <a:spcBef>
                          <a:spcPts val="0"/>
                        </a:spcBef>
                        <a:spcAft>
                          <a:spcPts val="0"/>
                        </a:spcAft>
                      </a:pPr>
                      <a:endParaRPr lang="en-US" sz="1600" b="0" dirty="0">
                        <a:effectLst/>
                        <a:latin typeface="Arial"/>
                        <a:ea typeface="Calibri"/>
                        <a:cs typeface="Times New Roman"/>
                      </a:endParaRPr>
                    </a:p>
                  </a:txBody>
                  <a:tcPr marL="68580" marR="68580" marT="0" marB="0" anchor="ctr"/>
                </a:tc>
                <a:extLst>
                  <a:ext uri="{0D108BD9-81ED-4DB2-BD59-A6C34878D82A}">
                    <a16:rowId xmlns:a16="http://schemas.microsoft.com/office/drawing/2014/main" val="10000"/>
                  </a:ext>
                </a:extLst>
              </a:tr>
              <a:tr h="706839">
                <a:tc>
                  <a:txBody>
                    <a:bodyPr/>
                    <a:lstStyle/>
                    <a:p>
                      <a:pPr marL="0" marR="0" algn="l">
                        <a:spcBef>
                          <a:spcPts val="0"/>
                        </a:spcBef>
                        <a:spcAft>
                          <a:spcPts val="0"/>
                        </a:spcAft>
                      </a:pPr>
                      <a:r>
                        <a:rPr lang="en-US" sz="1800" b="0" dirty="0">
                          <a:effectLst/>
                        </a:rPr>
                        <a:t>Local Governments (City, County, City/County)</a:t>
                      </a:r>
                      <a:endParaRPr lang="en-US" sz="1800" b="0" dirty="0">
                        <a:effectLst/>
                        <a:latin typeface="Arial"/>
                        <a:ea typeface="Calibri"/>
                        <a:cs typeface="Times New Roman"/>
                      </a:endParaRPr>
                    </a:p>
                  </a:txBody>
                  <a:tcPr marL="68573" marR="685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en-US" sz="1800" b="0" dirty="0">
                          <a:effectLst/>
                        </a:rPr>
                        <a:t>Local Transportation Agencies</a:t>
                      </a:r>
                      <a:endParaRPr lang="en-US" sz="1800" b="0" dirty="0">
                        <a:effectLst/>
                        <a:latin typeface="Arial"/>
                        <a:ea typeface="Calibri"/>
                        <a:cs typeface="Times New Roman"/>
                      </a:endParaRPr>
                    </a:p>
                  </a:txBody>
                  <a:tcPr marL="68573" marR="685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en-US" sz="1800" b="0" dirty="0">
                          <a:effectLst/>
                        </a:rPr>
                        <a:t>Public Housing Authority</a:t>
                      </a:r>
                      <a:endParaRPr lang="en-US" sz="1800" b="0" dirty="0">
                        <a:effectLst/>
                        <a:latin typeface="Arial"/>
                        <a:ea typeface="Calibri"/>
                        <a:cs typeface="Times New Roman"/>
                      </a:endParaRPr>
                    </a:p>
                  </a:txBody>
                  <a:tcPr marL="68573" marR="685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49063">
                <a:tc>
                  <a:txBody>
                    <a:bodyPr/>
                    <a:lstStyle/>
                    <a:p>
                      <a:pPr marL="0" marR="0" algn="l">
                        <a:spcBef>
                          <a:spcPts val="0"/>
                        </a:spcBef>
                        <a:spcAft>
                          <a:spcPts val="0"/>
                        </a:spcAft>
                      </a:pPr>
                      <a:r>
                        <a:rPr lang="en-US" sz="1800" b="0" dirty="0">
                          <a:effectLst/>
                        </a:rPr>
                        <a:t>Transit Agency or Operator</a:t>
                      </a:r>
                      <a:endParaRPr lang="en-US" sz="1800" b="0" dirty="0">
                        <a:effectLst/>
                        <a:latin typeface="Arial"/>
                        <a:ea typeface="Calibri"/>
                        <a:cs typeface="Times New Roman"/>
                      </a:endParaRPr>
                    </a:p>
                  </a:txBody>
                  <a:tcPr marL="68573" marR="685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en-US" sz="1800" b="0" dirty="0">
                          <a:effectLst/>
                        </a:rPr>
                        <a:t>Regional Transportation Planning Agency</a:t>
                      </a:r>
                      <a:endParaRPr lang="en-US" sz="1800" b="0" dirty="0">
                        <a:effectLst/>
                        <a:latin typeface="Arial"/>
                        <a:ea typeface="Calibri"/>
                        <a:cs typeface="Times New Roman"/>
                      </a:endParaRPr>
                    </a:p>
                  </a:txBody>
                  <a:tcPr marL="68573" marR="685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en-US" sz="1800" b="0" dirty="0">
                          <a:effectLst/>
                        </a:rPr>
                        <a:t>Congestion Management Agency</a:t>
                      </a:r>
                      <a:endParaRPr lang="en-US" sz="1800" b="0" dirty="0">
                        <a:effectLst/>
                        <a:latin typeface="Arial"/>
                        <a:ea typeface="Calibri"/>
                        <a:cs typeface="Times New Roman"/>
                      </a:endParaRPr>
                    </a:p>
                  </a:txBody>
                  <a:tcPr marL="68573" marR="685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18330">
                <a:tc>
                  <a:txBody>
                    <a:bodyPr/>
                    <a:lstStyle/>
                    <a:p>
                      <a:pPr marL="0" marR="0" algn="l">
                        <a:spcBef>
                          <a:spcPts val="0"/>
                        </a:spcBef>
                        <a:spcAft>
                          <a:spcPts val="0"/>
                        </a:spcAft>
                      </a:pPr>
                      <a:r>
                        <a:rPr lang="en-US" sz="1800" b="0" dirty="0">
                          <a:effectLst/>
                        </a:rPr>
                        <a:t>Joint Powers Authority</a:t>
                      </a:r>
                      <a:endParaRPr lang="en-US" sz="1800" b="0" dirty="0">
                        <a:effectLst/>
                        <a:latin typeface="Arial"/>
                        <a:ea typeface="Calibri"/>
                        <a:cs typeface="Times New Roman"/>
                      </a:endParaRPr>
                    </a:p>
                  </a:txBody>
                  <a:tcPr marL="68573" marR="685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en-US" sz="1800" b="0" dirty="0">
                          <a:effectLst/>
                        </a:rPr>
                        <a:t>School District</a:t>
                      </a:r>
                      <a:endParaRPr lang="en-US" sz="1800" b="0" dirty="0">
                        <a:effectLst/>
                        <a:latin typeface="Arial"/>
                        <a:ea typeface="Calibri"/>
                        <a:cs typeface="Times New Roman"/>
                      </a:endParaRPr>
                    </a:p>
                  </a:txBody>
                  <a:tcPr marL="68573" marR="685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en-US" sz="1800" b="0" dirty="0">
                          <a:effectLst/>
                        </a:rPr>
                        <a:t>Facilities District</a:t>
                      </a:r>
                      <a:endParaRPr lang="en-US" sz="1800" b="0" dirty="0">
                        <a:effectLst/>
                        <a:latin typeface="Arial"/>
                        <a:ea typeface="Calibri"/>
                        <a:cs typeface="Times New Roman"/>
                      </a:endParaRPr>
                    </a:p>
                  </a:txBody>
                  <a:tcPr marL="68573" marR="685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773220">
                <a:tc>
                  <a:txBody>
                    <a:bodyPr/>
                    <a:lstStyle/>
                    <a:p>
                      <a:pPr marL="0" marR="0" algn="l">
                        <a:spcBef>
                          <a:spcPts val="0"/>
                        </a:spcBef>
                        <a:spcAft>
                          <a:spcPts val="0"/>
                        </a:spcAft>
                      </a:pPr>
                      <a:r>
                        <a:rPr lang="en-US" sz="1800" b="0" dirty="0">
                          <a:effectLst/>
                        </a:rPr>
                        <a:t>University or Community College District</a:t>
                      </a:r>
                      <a:endParaRPr lang="en-US" sz="1800" b="0" dirty="0">
                        <a:effectLst/>
                        <a:latin typeface="Arial"/>
                        <a:ea typeface="Calibri"/>
                        <a:cs typeface="Times New Roman"/>
                      </a:endParaRPr>
                    </a:p>
                  </a:txBody>
                  <a:tcPr marL="68573" marR="685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en-US" sz="1800" b="0" dirty="0">
                          <a:effectLst/>
                        </a:rPr>
                        <a:t>Developer:  Public, Private, or Nonprofit</a:t>
                      </a:r>
                      <a:endParaRPr lang="en-US" sz="1800" b="0" dirty="0">
                        <a:effectLst/>
                        <a:latin typeface="Arial"/>
                        <a:ea typeface="Calibri"/>
                        <a:cs typeface="Times New Roman"/>
                      </a:endParaRPr>
                    </a:p>
                  </a:txBody>
                  <a:tcPr marL="68573" marR="685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en-US" sz="1800" b="0" dirty="0">
                          <a:effectLst/>
                        </a:rPr>
                        <a:t>Program Operator: Public, Private, or Nonprofit</a:t>
                      </a:r>
                      <a:endParaRPr lang="en-US" sz="1800" b="0" dirty="0">
                        <a:effectLst/>
                        <a:latin typeface="Arial"/>
                        <a:ea typeface="Calibri"/>
                        <a:cs typeface="Times New Roman"/>
                      </a:endParaRPr>
                    </a:p>
                  </a:txBody>
                  <a:tcPr marL="68573" marR="685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773220">
                <a:tc>
                  <a:txBody>
                    <a:bodyPr/>
                    <a:lstStyle/>
                    <a:p>
                      <a:pPr marL="0" marR="0" algn="l">
                        <a:spcBef>
                          <a:spcPts val="0"/>
                        </a:spcBef>
                        <a:spcAft>
                          <a:spcPts val="0"/>
                        </a:spcAft>
                      </a:pPr>
                      <a:r>
                        <a:rPr lang="en-US" sz="1800" b="0" dirty="0" smtClean="0">
                          <a:effectLst/>
                          <a:latin typeface="+mn-lt"/>
                          <a:ea typeface="Calibri"/>
                          <a:cs typeface="Times New Roman"/>
                        </a:rPr>
                        <a:t>Federally Recognized</a:t>
                      </a:r>
                      <a:r>
                        <a:rPr lang="en-US" sz="1800" b="0" baseline="0" dirty="0" smtClean="0">
                          <a:effectLst/>
                          <a:latin typeface="+mn-lt"/>
                          <a:ea typeface="Calibri"/>
                          <a:cs typeface="Times New Roman"/>
                        </a:rPr>
                        <a:t> </a:t>
                      </a:r>
                      <a:r>
                        <a:rPr lang="en-US" sz="1800" b="0" dirty="0" smtClean="0">
                          <a:effectLst/>
                          <a:latin typeface="+mn-lt"/>
                          <a:ea typeface="Calibri"/>
                          <a:cs typeface="Times New Roman"/>
                        </a:rPr>
                        <a:t>Indian Tribes</a:t>
                      </a:r>
                      <a:endParaRPr lang="en-US" sz="1800" b="0" dirty="0">
                        <a:effectLst/>
                        <a:latin typeface="+mn-lt"/>
                        <a:ea typeface="Calibri"/>
                        <a:cs typeface="Times New Roman"/>
                      </a:endParaRPr>
                    </a:p>
                  </a:txBody>
                  <a:tcPr marL="68573" marR="685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spcBef>
                          <a:spcPts val="0"/>
                        </a:spcBef>
                        <a:spcAft>
                          <a:spcPts val="0"/>
                        </a:spcAft>
                      </a:pPr>
                      <a:endParaRPr lang="en-US" sz="1800" b="0" dirty="0">
                        <a:effectLst/>
                        <a:latin typeface="Arial"/>
                        <a:ea typeface="Calibri"/>
                        <a:cs typeface="Times New Roman"/>
                      </a:endParaRPr>
                    </a:p>
                  </a:txBody>
                  <a:tcPr marL="68573" marR="685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spcBef>
                          <a:spcPts val="0"/>
                        </a:spcBef>
                        <a:spcAft>
                          <a:spcPts val="0"/>
                        </a:spcAft>
                      </a:pPr>
                      <a:endParaRPr lang="en-US" sz="1800" b="0" dirty="0">
                        <a:effectLst/>
                        <a:latin typeface="Arial"/>
                        <a:ea typeface="Calibri"/>
                        <a:cs typeface="Times New Roman"/>
                      </a:endParaRPr>
                    </a:p>
                  </a:txBody>
                  <a:tcPr marL="68573" marR="685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069659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5313" y="533400"/>
            <a:ext cx="11001375" cy="758952"/>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5603" name="Title 1"/>
          <p:cNvSpPr txBox="1">
            <a:spLocks/>
          </p:cNvSpPr>
          <p:nvPr/>
        </p:nvSpPr>
        <p:spPr bwMode="auto">
          <a:xfrm>
            <a:off x="1173163" y="279400"/>
            <a:ext cx="984567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itchFamily="34" charset="0"/>
              <a:buChar char="•"/>
              <a:defRPr sz="2800">
                <a:solidFill>
                  <a:srgbClr val="262626"/>
                </a:solidFill>
                <a:latin typeface="Calibri" pitchFamily="34" charset="0"/>
                <a:ea typeface="MS PGothic" pitchFamily="34" charset="-128"/>
              </a:defRPr>
            </a:lvl1pPr>
            <a:lvl2pPr marL="742950" indent="-285750" eaLnBrk="0" hangingPunct="0">
              <a:lnSpc>
                <a:spcPct val="90000"/>
              </a:lnSpc>
              <a:spcBef>
                <a:spcPts val="500"/>
              </a:spcBef>
              <a:buFont typeface="Arial" pitchFamily="34" charset="0"/>
              <a:buChar char="•"/>
              <a:defRPr sz="2400">
                <a:solidFill>
                  <a:srgbClr val="262626"/>
                </a:solidFill>
                <a:latin typeface="Calibri" pitchFamily="34" charset="0"/>
                <a:ea typeface="MS PGothic" pitchFamily="34" charset="-128"/>
              </a:defRPr>
            </a:lvl2pPr>
            <a:lvl3pPr marL="1143000" indent="-228600" eaLnBrk="0" hangingPunct="0">
              <a:lnSpc>
                <a:spcPct val="90000"/>
              </a:lnSpc>
              <a:spcBef>
                <a:spcPts val="500"/>
              </a:spcBef>
              <a:buFont typeface="Arial" pitchFamily="34" charset="0"/>
              <a:buChar char="•"/>
              <a:defRPr sz="2000">
                <a:solidFill>
                  <a:srgbClr val="262626"/>
                </a:solidFill>
                <a:latin typeface="Calibri" pitchFamily="34" charset="0"/>
                <a:ea typeface="MS PGothic" pitchFamily="34" charset="-128"/>
              </a:defRPr>
            </a:lvl3pPr>
            <a:lvl4pPr marL="1600200" indent="-228600" eaLnBrk="0" hangingPunct="0">
              <a:lnSpc>
                <a:spcPct val="90000"/>
              </a:lnSpc>
              <a:spcBef>
                <a:spcPts val="500"/>
              </a:spcBef>
              <a:buFont typeface="Arial" pitchFamily="34" charset="0"/>
              <a:buChar char="•"/>
              <a:defRPr>
                <a:solidFill>
                  <a:srgbClr val="262626"/>
                </a:solidFill>
                <a:latin typeface="Calibri" pitchFamily="34" charset="0"/>
                <a:ea typeface="MS PGothic" pitchFamily="34" charset="-128"/>
              </a:defRPr>
            </a:lvl4pPr>
            <a:lvl5pPr marL="2057400" indent="-228600" eaLnBrk="0" hangingPunct="0">
              <a:lnSpc>
                <a:spcPct val="90000"/>
              </a:lnSpc>
              <a:spcBef>
                <a:spcPts val="500"/>
              </a:spcBef>
              <a:buFont typeface="Arial" pitchFamily="34" charset="0"/>
              <a:buChar char="•"/>
              <a:defRPr>
                <a:solidFill>
                  <a:srgbClr val="262626"/>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pitchFamily="34" charset="0"/>
              <a:buChar char="•"/>
              <a:defRPr>
                <a:solidFill>
                  <a:srgbClr val="262626"/>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pitchFamily="34" charset="0"/>
              <a:buChar char="•"/>
              <a:defRPr>
                <a:solidFill>
                  <a:srgbClr val="262626"/>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pitchFamily="34" charset="0"/>
              <a:buChar char="•"/>
              <a:defRPr>
                <a:solidFill>
                  <a:srgbClr val="262626"/>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pitchFamily="34" charset="0"/>
              <a:buChar char="•"/>
              <a:defRPr>
                <a:solidFill>
                  <a:srgbClr val="262626"/>
                </a:solidFill>
                <a:latin typeface="Calibri" pitchFamily="34" charset="0"/>
                <a:ea typeface="MS PGothic" pitchFamily="34" charset="-128"/>
              </a:defRPr>
            </a:lvl9pPr>
          </a:lstStyle>
          <a:p>
            <a:pPr eaLnBrk="1" hangingPunct="1">
              <a:spcBef>
                <a:spcPct val="0"/>
              </a:spcBef>
              <a:buFontTx/>
              <a:buNone/>
            </a:pPr>
            <a:r>
              <a:rPr lang="en-US" altLang="en-US" sz="3600" dirty="0" smtClean="0">
                <a:solidFill>
                  <a:schemeClr val="bg1"/>
                </a:solidFill>
                <a:cs typeface="Arial" pitchFamily="34" charset="0"/>
              </a:rPr>
              <a:t>Thresholds</a:t>
            </a:r>
            <a:endParaRPr lang="en-US" altLang="en-US" sz="3600" dirty="0">
              <a:solidFill>
                <a:schemeClr val="bg1"/>
              </a:solidFill>
              <a:cs typeface="Arial" pitchFamily="34" charset="0"/>
            </a:endParaRPr>
          </a:p>
        </p:txBody>
      </p:sp>
      <p:sp>
        <p:nvSpPr>
          <p:cNvPr id="25604" name="Content Placeholder 1"/>
          <p:cNvSpPr>
            <a:spLocks noGrp="1"/>
          </p:cNvSpPr>
          <p:nvPr>
            <p:ph idx="1"/>
          </p:nvPr>
        </p:nvSpPr>
        <p:spPr>
          <a:xfrm>
            <a:off x="595313" y="1546802"/>
            <a:ext cx="10423525" cy="4305300"/>
          </a:xfrm>
        </p:spPr>
        <p:txBody>
          <a:bodyPr/>
          <a:lstStyle/>
          <a:p>
            <a:pPr lvl="1"/>
            <a:r>
              <a:rPr lang="en-US" sz="2800" dirty="0"/>
              <a:t>Transit Station/Stop within ½ mile of AHD</a:t>
            </a:r>
          </a:p>
          <a:p>
            <a:pPr lvl="1"/>
            <a:r>
              <a:rPr lang="en-US" sz="2800" dirty="0"/>
              <a:t>Demonstrate VMT </a:t>
            </a:r>
            <a:r>
              <a:rPr lang="en-US" sz="2800" dirty="0" smtClean="0"/>
              <a:t>reduction</a:t>
            </a:r>
            <a:endParaRPr lang="en-US" altLang="en-US" sz="2800" dirty="0" smtClean="0">
              <a:solidFill>
                <a:schemeClr val="tx1"/>
              </a:solidFill>
              <a:cs typeface="Arial" panose="020B0604020202020204" pitchFamily="34" charset="0"/>
            </a:endParaRPr>
          </a:p>
          <a:p>
            <a:pPr lvl="1"/>
            <a:r>
              <a:rPr lang="en-US" altLang="en-US" sz="2800" dirty="0" smtClean="0">
                <a:solidFill>
                  <a:schemeClr val="tx1"/>
                </a:solidFill>
                <a:cs typeface="Arial" panose="020B0604020202020204" pitchFamily="34" charset="0"/>
              </a:rPr>
              <a:t>Sustainable </a:t>
            </a:r>
            <a:r>
              <a:rPr lang="en-US" altLang="en-US" sz="2800" dirty="0">
                <a:solidFill>
                  <a:schemeClr val="tx1"/>
                </a:solidFill>
                <a:cs typeface="Arial" panose="020B0604020202020204" pitchFamily="34" charset="0"/>
              </a:rPr>
              <a:t>Communities Strategy Implementation</a:t>
            </a:r>
          </a:p>
          <a:p>
            <a:pPr lvl="1"/>
            <a:r>
              <a:rPr lang="en-US" altLang="en-US" sz="2800" dirty="0">
                <a:solidFill>
                  <a:schemeClr val="tx1"/>
                </a:solidFill>
                <a:cs typeface="Arial" panose="020B0604020202020204" pitchFamily="34" charset="0"/>
              </a:rPr>
              <a:t>Agricultural Land Preservation</a:t>
            </a:r>
            <a:endParaRPr lang="en-US" altLang="en-US" sz="2800" dirty="0"/>
          </a:p>
          <a:p>
            <a:pPr lvl="1"/>
            <a:r>
              <a:rPr lang="en-US" altLang="en-US" sz="2800" dirty="0"/>
              <a:t>Urban Greening Components </a:t>
            </a:r>
          </a:p>
          <a:p>
            <a:pPr lvl="1"/>
            <a:r>
              <a:rPr lang="en-US" altLang="en-US" sz="2800" dirty="0"/>
              <a:t>Transit Passes for Residents </a:t>
            </a:r>
          </a:p>
          <a:p>
            <a:pPr lvl="1"/>
            <a:r>
              <a:rPr lang="en-US" altLang="en-US" sz="2800" dirty="0"/>
              <a:t>“Smoke Free” Buildings</a:t>
            </a:r>
          </a:p>
          <a:p>
            <a:pPr lvl="1"/>
            <a:r>
              <a:rPr lang="en-US" altLang="en-US" sz="2800" dirty="0"/>
              <a:t>Adequate Lighting for Public Spaces</a:t>
            </a:r>
          </a:p>
          <a:p>
            <a:pPr lvl="1"/>
            <a:r>
              <a:rPr lang="en-US" altLang="en-US" sz="2800" dirty="0"/>
              <a:t>Affordability Threshold</a:t>
            </a:r>
          </a:p>
          <a:p>
            <a:pPr lvl="2"/>
            <a:endParaRPr lang="en-US" altLang="en-US" sz="2800" b="1" dirty="0" smtClean="0"/>
          </a:p>
          <a:p>
            <a:pPr lvl="1"/>
            <a:endParaRPr lang="en-US" altLang="en-US" sz="3200" dirty="0" smtClean="0"/>
          </a:p>
        </p:txBody>
      </p:sp>
      <p:sp>
        <p:nvSpPr>
          <p:cNvPr id="5" name="Rounded Rectangle 7"/>
          <p:cNvSpPr>
            <a:spLocks noChangeArrowheads="1"/>
          </p:cNvSpPr>
          <p:nvPr/>
        </p:nvSpPr>
        <p:spPr bwMode="auto">
          <a:xfrm>
            <a:off x="7496175" y="3195638"/>
            <a:ext cx="3816350" cy="2303462"/>
          </a:xfrm>
          <a:prstGeom prst="roundRect">
            <a:avLst>
              <a:gd name="adj" fmla="val 10000"/>
            </a:avLst>
          </a:prstGeom>
          <a:blipFill dpi="0" rotWithShape="1">
            <a:blip r:embed="rId3"/>
            <a:srcRect/>
            <a:stretch>
              <a:fillRect/>
            </a:stretch>
          </a:blipFill>
          <a:ln w="12700">
            <a:solidFill>
              <a:srgbClr val="FFFFFF"/>
            </a:solidFill>
            <a:miter lim="800000"/>
            <a:headEnd/>
            <a:tailEnd/>
          </a:ln>
        </p:spPr>
        <p:txBody>
          <a:bodyPr/>
          <a:lstStyle>
            <a:lvl1pPr>
              <a:lnSpc>
                <a:spcPct val="90000"/>
              </a:lnSpc>
              <a:spcBef>
                <a:spcPts val="1000"/>
              </a:spcBef>
              <a:buFont typeface="Arial" panose="020B0604020202020204" pitchFamily="34" charset="0"/>
              <a:buChar char="•"/>
              <a:defRPr sz="2800">
                <a:solidFill>
                  <a:srgbClr val="262626"/>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rgbClr val="262626"/>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rgbClr val="262626"/>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rgbClr val="262626"/>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rgbClr val="262626"/>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262626"/>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262626"/>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262626"/>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262626"/>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endParaRPr lang="en-US" altLang="en-US" sz="1800">
              <a:solidFill>
                <a:schemeClr val="tx1"/>
              </a:solidFill>
              <a:cs typeface="Arial" panose="020B0604020202020204" pitchFamily="34" charset="0"/>
            </a:endParaRPr>
          </a:p>
        </p:txBody>
      </p:sp>
    </p:spTree>
    <p:extLst>
      <p:ext uri="{BB962C8B-B14F-4D97-AF65-F5344CB8AC3E}">
        <p14:creationId xmlns:p14="http://schemas.microsoft.com/office/powerpoint/2010/main" val="37760400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nvPr>
        </p:nvGraphicFramePr>
        <p:xfrm>
          <a:off x="2767013" y="1430338"/>
          <a:ext cx="6657975" cy="4557705"/>
        </p:xfrm>
        <a:graphic>
          <a:graphicData uri="http://schemas.openxmlformats.org/drawingml/2006/table">
            <a:tbl>
              <a:tblPr firstRow="1" firstCol="1" bandRow="1">
                <a:tableStyleId>{5C22544A-7EE6-4342-B048-85BDC9FD1C3A}</a:tableStyleId>
              </a:tblPr>
              <a:tblGrid>
                <a:gridCol w="4929537">
                  <a:extLst>
                    <a:ext uri="{9D8B030D-6E8A-4147-A177-3AD203B41FA5}">
                      <a16:colId xmlns:a16="http://schemas.microsoft.com/office/drawing/2014/main" val="20000"/>
                    </a:ext>
                  </a:extLst>
                </a:gridCol>
                <a:gridCol w="1728438">
                  <a:extLst>
                    <a:ext uri="{9D8B030D-6E8A-4147-A177-3AD203B41FA5}">
                      <a16:colId xmlns:a16="http://schemas.microsoft.com/office/drawing/2014/main" val="20001"/>
                    </a:ext>
                  </a:extLst>
                </a:gridCol>
              </a:tblGrid>
              <a:tr h="259093">
                <a:tc gridSpan="2">
                  <a:txBody>
                    <a:bodyPr/>
                    <a:lstStyle/>
                    <a:p>
                      <a:pPr marL="0" marR="0" algn="ctr">
                        <a:spcBef>
                          <a:spcPts val="0"/>
                        </a:spcBef>
                        <a:spcAft>
                          <a:spcPts val="0"/>
                        </a:spcAft>
                      </a:pPr>
                      <a:r>
                        <a:rPr lang="en-US" sz="1700" dirty="0" smtClean="0">
                          <a:solidFill>
                            <a:schemeClr val="accent1">
                              <a:lumMod val="50000"/>
                            </a:schemeClr>
                          </a:solidFill>
                          <a:effectLst/>
                        </a:rPr>
                        <a:t>AHSC </a:t>
                      </a:r>
                      <a:r>
                        <a:rPr lang="en-US" sz="1700" dirty="0">
                          <a:solidFill>
                            <a:schemeClr val="accent1">
                              <a:lumMod val="50000"/>
                            </a:schemeClr>
                          </a:solidFill>
                          <a:effectLst/>
                        </a:rPr>
                        <a:t>Scoring Elements and Criteria</a:t>
                      </a:r>
                      <a:endParaRPr lang="en-US" sz="1700" dirty="0">
                        <a:solidFill>
                          <a:schemeClr val="accent1">
                            <a:lumMod val="50000"/>
                          </a:schemeClr>
                        </a:solidFill>
                        <a:effectLst/>
                        <a:latin typeface="Times New Roman"/>
                        <a:ea typeface="Times New Roman"/>
                      </a:endParaRPr>
                    </a:p>
                  </a:txBody>
                  <a:tcPr marL="64109" marR="64109" marT="0" marB="0">
                    <a:solidFill>
                      <a:schemeClr val="accent1">
                        <a:lumMod val="40000"/>
                        <a:lumOff val="60000"/>
                      </a:schemeClr>
                    </a:solidFill>
                  </a:tcPr>
                </a:tc>
                <a:tc hMerge="1">
                  <a:txBody>
                    <a:bodyPr/>
                    <a:lstStyle/>
                    <a:p>
                      <a:endParaRPr lang="en-US"/>
                    </a:p>
                  </a:txBody>
                  <a:tcPr/>
                </a:tc>
                <a:extLst>
                  <a:ext uri="{0D108BD9-81ED-4DB2-BD59-A6C34878D82A}">
                    <a16:rowId xmlns:a16="http://schemas.microsoft.com/office/drawing/2014/main" val="10000"/>
                  </a:ext>
                </a:extLst>
              </a:tr>
              <a:tr h="213612">
                <a:tc>
                  <a:txBody>
                    <a:bodyPr/>
                    <a:lstStyle/>
                    <a:p>
                      <a:pPr>
                        <a:spcAft>
                          <a:spcPts val="600"/>
                        </a:spcAft>
                      </a:pPr>
                      <a:r>
                        <a:rPr lang="en-US" sz="1400" dirty="0">
                          <a:solidFill>
                            <a:schemeClr val="accent1">
                              <a:lumMod val="50000"/>
                            </a:schemeClr>
                          </a:solidFill>
                          <a:effectLst/>
                        </a:rPr>
                        <a:t>Criteria</a:t>
                      </a:r>
                      <a:endParaRPr lang="en-US" sz="1400" dirty="0">
                        <a:solidFill>
                          <a:schemeClr val="accent1">
                            <a:lumMod val="50000"/>
                          </a:schemeClr>
                        </a:solidFill>
                        <a:effectLst/>
                        <a:latin typeface="Times New Roman"/>
                      </a:endParaRPr>
                    </a:p>
                  </a:txBody>
                  <a:tcPr marL="64109" marR="64109" marT="0" marB="0">
                    <a:solidFill>
                      <a:schemeClr val="accent1">
                        <a:lumMod val="20000"/>
                        <a:lumOff val="80000"/>
                      </a:schemeClr>
                    </a:solidFill>
                  </a:tcPr>
                </a:tc>
                <a:tc>
                  <a:txBody>
                    <a:bodyPr/>
                    <a:lstStyle/>
                    <a:p>
                      <a:pPr>
                        <a:spcAft>
                          <a:spcPts val="600"/>
                        </a:spcAft>
                      </a:pPr>
                      <a:r>
                        <a:rPr lang="en-US" sz="1400" b="1" dirty="0">
                          <a:solidFill>
                            <a:schemeClr val="accent1">
                              <a:lumMod val="50000"/>
                            </a:schemeClr>
                          </a:solidFill>
                          <a:effectLst/>
                        </a:rPr>
                        <a:t>Points</a:t>
                      </a:r>
                      <a:endParaRPr lang="en-US" sz="1400" b="1" dirty="0">
                        <a:solidFill>
                          <a:schemeClr val="accent1">
                            <a:lumMod val="50000"/>
                          </a:schemeClr>
                        </a:solidFill>
                        <a:effectLst/>
                        <a:latin typeface="Times New Roman"/>
                      </a:endParaRPr>
                    </a:p>
                  </a:txBody>
                  <a:tcPr marL="64109" marR="64109" marT="0" marB="0">
                    <a:solidFill>
                      <a:schemeClr val="accent1">
                        <a:lumMod val="20000"/>
                        <a:lumOff val="80000"/>
                      </a:schemeClr>
                    </a:solidFill>
                  </a:tcPr>
                </a:tc>
                <a:extLst>
                  <a:ext uri="{0D108BD9-81ED-4DB2-BD59-A6C34878D82A}">
                    <a16:rowId xmlns:a16="http://schemas.microsoft.com/office/drawing/2014/main" val="10001"/>
                  </a:ext>
                </a:extLst>
              </a:tr>
              <a:tr h="213612">
                <a:tc gridSpan="2">
                  <a:txBody>
                    <a:bodyPr/>
                    <a:lstStyle/>
                    <a:p>
                      <a:pPr>
                        <a:spcAft>
                          <a:spcPts val="600"/>
                        </a:spcAft>
                      </a:pPr>
                      <a:r>
                        <a:rPr lang="en-US" sz="1400" b="1" dirty="0">
                          <a:solidFill>
                            <a:schemeClr val="accent1">
                              <a:lumMod val="50000"/>
                            </a:schemeClr>
                          </a:solidFill>
                          <a:effectLst/>
                        </a:rPr>
                        <a:t>GHG Quantification Methodology Scoring</a:t>
                      </a:r>
                      <a:endParaRPr lang="en-US" sz="1400" b="1" dirty="0">
                        <a:solidFill>
                          <a:schemeClr val="accent1">
                            <a:lumMod val="50000"/>
                          </a:schemeClr>
                        </a:solidFill>
                        <a:effectLst/>
                        <a:latin typeface="Times New Roman"/>
                      </a:endParaRPr>
                    </a:p>
                  </a:txBody>
                  <a:tcPr marL="64109" marR="64109" marT="0" marB="0">
                    <a:solidFill>
                      <a:schemeClr val="accent1">
                        <a:lumMod val="40000"/>
                        <a:lumOff val="60000"/>
                      </a:schemeClr>
                    </a:solidFill>
                  </a:tcPr>
                </a:tc>
                <a:tc hMerge="1">
                  <a:txBody>
                    <a:bodyPr/>
                    <a:lstStyle/>
                    <a:p>
                      <a:endParaRPr lang="en-US"/>
                    </a:p>
                  </a:txBody>
                  <a:tcPr/>
                </a:tc>
                <a:extLst>
                  <a:ext uri="{0D108BD9-81ED-4DB2-BD59-A6C34878D82A}">
                    <a16:rowId xmlns:a16="http://schemas.microsoft.com/office/drawing/2014/main" val="10002"/>
                  </a:ext>
                </a:extLst>
              </a:tr>
              <a:tr h="228611">
                <a:tc>
                  <a:txBody>
                    <a:bodyPr/>
                    <a:lstStyle/>
                    <a:p>
                      <a:pPr>
                        <a:spcAft>
                          <a:spcPts val="600"/>
                        </a:spcAft>
                      </a:pPr>
                      <a:r>
                        <a:rPr lang="en-US" sz="1400" b="0" dirty="0">
                          <a:solidFill>
                            <a:schemeClr val="accent1">
                              <a:lumMod val="50000"/>
                            </a:schemeClr>
                          </a:solidFill>
                          <a:effectLst/>
                        </a:rPr>
                        <a:t>GHG Efficiency </a:t>
                      </a:r>
                      <a:endParaRPr lang="en-US" sz="1400" b="0" dirty="0">
                        <a:solidFill>
                          <a:schemeClr val="accent1">
                            <a:lumMod val="50000"/>
                          </a:schemeClr>
                        </a:solidFill>
                        <a:effectLst/>
                        <a:latin typeface="Times New Roman"/>
                      </a:endParaRPr>
                    </a:p>
                  </a:txBody>
                  <a:tcPr marL="64109" marR="64109" marT="0" marB="0">
                    <a:solidFill>
                      <a:schemeClr val="accent1">
                        <a:lumMod val="20000"/>
                        <a:lumOff val="80000"/>
                      </a:schemeClr>
                    </a:solidFill>
                  </a:tcPr>
                </a:tc>
                <a:tc>
                  <a:txBody>
                    <a:bodyPr/>
                    <a:lstStyle/>
                    <a:p>
                      <a:pPr>
                        <a:spcAft>
                          <a:spcPts val="600"/>
                        </a:spcAft>
                      </a:pPr>
                      <a:r>
                        <a:rPr lang="en-US" sz="1500" b="0" dirty="0">
                          <a:solidFill>
                            <a:schemeClr val="accent1">
                              <a:lumMod val="50000"/>
                            </a:schemeClr>
                          </a:solidFill>
                          <a:effectLst/>
                        </a:rPr>
                        <a:t>15</a:t>
                      </a:r>
                      <a:endParaRPr lang="en-US" sz="1500" b="0" dirty="0">
                        <a:solidFill>
                          <a:schemeClr val="accent1">
                            <a:lumMod val="50000"/>
                          </a:schemeClr>
                        </a:solidFill>
                        <a:effectLst/>
                        <a:latin typeface="Times New Roman"/>
                      </a:endParaRPr>
                    </a:p>
                  </a:txBody>
                  <a:tcPr marL="64109" marR="64109" marT="0" marB="0">
                    <a:solidFill>
                      <a:schemeClr val="accent1">
                        <a:lumMod val="20000"/>
                        <a:lumOff val="80000"/>
                      </a:schemeClr>
                    </a:solidFill>
                  </a:tcPr>
                </a:tc>
                <a:extLst>
                  <a:ext uri="{0D108BD9-81ED-4DB2-BD59-A6C34878D82A}">
                    <a16:rowId xmlns:a16="http://schemas.microsoft.com/office/drawing/2014/main" val="10003"/>
                  </a:ext>
                </a:extLst>
              </a:tr>
              <a:tr h="228611">
                <a:tc>
                  <a:txBody>
                    <a:bodyPr/>
                    <a:lstStyle/>
                    <a:p>
                      <a:pPr>
                        <a:spcAft>
                          <a:spcPts val="600"/>
                        </a:spcAft>
                      </a:pPr>
                      <a:r>
                        <a:rPr lang="en-US" sz="1400" b="0" dirty="0">
                          <a:solidFill>
                            <a:schemeClr val="accent1">
                              <a:lumMod val="50000"/>
                            </a:schemeClr>
                          </a:solidFill>
                          <a:effectLst/>
                        </a:rPr>
                        <a:t>GHG Total</a:t>
                      </a:r>
                      <a:endParaRPr lang="en-US" sz="1400" b="0" dirty="0">
                        <a:solidFill>
                          <a:schemeClr val="accent1">
                            <a:lumMod val="50000"/>
                          </a:schemeClr>
                        </a:solidFill>
                        <a:effectLst/>
                        <a:latin typeface="Times New Roman"/>
                      </a:endParaRPr>
                    </a:p>
                  </a:txBody>
                  <a:tcPr marL="64109" marR="64109" marT="0" marB="0">
                    <a:solidFill>
                      <a:schemeClr val="accent1">
                        <a:lumMod val="20000"/>
                        <a:lumOff val="80000"/>
                      </a:schemeClr>
                    </a:solidFill>
                  </a:tcPr>
                </a:tc>
                <a:tc>
                  <a:txBody>
                    <a:bodyPr/>
                    <a:lstStyle/>
                    <a:p>
                      <a:pPr>
                        <a:spcAft>
                          <a:spcPts val="600"/>
                        </a:spcAft>
                      </a:pPr>
                      <a:r>
                        <a:rPr lang="en-US" sz="1500" b="0" dirty="0">
                          <a:solidFill>
                            <a:schemeClr val="accent1">
                              <a:lumMod val="50000"/>
                            </a:schemeClr>
                          </a:solidFill>
                          <a:effectLst/>
                        </a:rPr>
                        <a:t>15</a:t>
                      </a:r>
                      <a:endParaRPr lang="en-US" sz="1500" b="0" dirty="0">
                        <a:solidFill>
                          <a:schemeClr val="accent1">
                            <a:lumMod val="50000"/>
                          </a:schemeClr>
                        </a:solidFill>
                        <a:effectLst/>
                        <a:latin typeface="Times New Roman"/>
                      </a:endParaRPr>
                    </a:p>
                  </a:txBody>
                  <a:tcPr marL="64109" marR="64109" marT="0" marB="0">
                    <a:solidFill>
                      <a:schemeClr val="accent1">
                        <a:lumMod val="20000"/>
                        <a:lumOff val="80000"/>
                      </a:schemeClr>
                    </a:solidFill>
                  </a:tcPr>
                </a:tc>
                <a:extLst>
                  <a:ext uri="{0D108BD9-81ED-4DB2-BD59-A6C34878D82A}">
                    <a16:rowId xmlns:a16="http://schemas.microsoft.com/office/drawing/2014/main" val="10004"/>
                  </a:ext>
                </a:extLst>
              </a:tr>
              <a:tr h="228611">
                <a:tc gridSpan="2">
                  <a:txBody>
                    <a:bodyPr/>
                    <a:lstStyle/>
                    <a:p>
                      <a:pPr>
                        <a:spcAft>
                          <a:spcPts val="600"/>
                        </a:spcAft>
                      </a:pPr>
                      <a:r>
                        <a:rPr lang="en-US" sz="1500" b="1" dirty="0" smtClean="0">
                          <a:solidFill>
                            <a:schemeClr val="accent1">
                              <a:lumMod val="50000"/>
                            </a:schemeClr>
                          </a:solidFill>
                          <a:effectLst/>
                        </a:rPr>
                        <a:t>Quantitative </a:t>
                      </a:r>
                      <a:r>
                        <a:rPr lang="en-US" sz="1500" b="1" dirty="0">
                          <a:solidFill>
                            <a:schemeClr val="accent1">
                              <a:lumMod val="50000"/>
                            </a:schemeClr>
                          </a:solidFill>
                          <a:effectLst/>
                        </a:rPr>
                        <a:t>Policy Scoring</a:t>
                      </a:r>
                      <a:endParaRPr lang="en-US" sz="1500" b="1" dirty="0">
                        <a:solidFill>
                          <a:schemeClr val="accent1">
                            <a:lumMod val="50000"/>
                          </a:schemeClr>
                        </a:solidFill>
                        <a:effectLst/>
                        <a:latin typeface="Times New Roman"/>
                      </a:endParaRPr>
                    </a:p>
                  </a:txBody>
                  <a:tcPr marL="64109" marR="64109" marT="0" marB="0">
                    <a:solidFill>
                      <a:schemeClr val="accent1">
                        <a:lumMod val="40000"/>
                        <a:lumOff val="60000"/>
                      </a:schemeClr>
                    </a:solidFill>
                  </a:tcPr>
                </a:tc>
                <a:tc hMerge="1">
                  <a:txBody>
                    <a:bodyPr/>
                    <a:lstStyle/>
                    <a:p>
                      <a:endParaRPr lang="en-US"/>
                    </a:p>
                  </a:txBody>
                  <a:tcPr/>
                </a:tc>
                <a:extLst>
                  <a:ext uri="{0D108BD9-81ED-4DB2-BD59-A6C34878D82A}">
                    <a16:rowId xmlns:a16="http://schemas.microsoft.com/office/drawing/2014/main" val="10005"/>
                  </a:ext>
                </a:extLst>
              </a:tr>
              <a:tr h="228611">
                <a:tc>
                  <a:txBody>
                    <a:bodyPr/>
                    <a:lstStyle/>
                    <a:p>
                      <a:pPr>
                        <a:spcAft>
                          <a:spcPts val="600"/>
                        </a:spcAft>
                      </a:pPr>
                      <a:r>
                        <a:rPr lang="en-US" sz="1400" b="0" dirty="0">
                          <a:solidFill>
                            <a:schemeClr val="accent1">
                              <a:lumMod val="50000"/>
                            </a:schemeClr>
                          </a:solidFill>
                          <a:effectLst/>
                        </a:rPr>
                        <a:t>Active Transportation Improvements</a:t>
                      </a:r>
                      <a:endParaRPr lang="en-US" sz="1400" b="0" dirty="0">
                        <a:solidFill>
                          <a:schemeClr val="accent1">
                            <a:lumMod val="50000"/>
                          </a:schemeClr>
                        </a:solidFill>
                        <a:effectLst/>
                        <a:latin typeface="Times New Roman"/>
                      </a:endParaRPr>
                    </a:p>
                  </a:txBody>
                  <a:tcPr marL="64109" marR="64109" marT="0" marB="0">
                    <a:solidFill>
                      <a:schemeClr val="accent1">
                        <a:lumMod val="20000"/>
                        <a:lumOff val="80000"/>
                      </a:schemeClr>
                    </a:solidFill>
                  </a:tcPr>
                </a:tc>
                <a:tc>
                  <a:txBody>
                    <a:bodyPr/>
                    <a:lstStyle/>
                    <a:p>
                      <a:pPr>
                        <a:spcAft>
                          <a:spcPts val="600"/>
                        </a:spcAft>
                      </a:pPr>
                      <a:r>
                        <a:rPr lang="en-US" sz="1500" b="0" dirty="0">
                          <a:solidFill>
                            <a:schemeClr val="accent1">
                              <a:lumMod val="50000"/>
                            </a:schemeClr>
                          </a:solidFill>
                          <a:effectLst/>
                        </a:rPr>
                        <a:t>10</a:t>
                      </a:r>
                      <a:endParaRPr lang="en-US" sz="1500" b="0" dirty="0">
                        <a:solidFill>
                          <a:schemeClr val="accent1">
                            <a:lumMod val="50000"/>
                          </a:schemeClr>
                        </a:solidFill>
                        <a:effectLst/>
                        <a:latin typeface="Times New Roman"/>
                      </a:endParaRPr>
                    </a:p>
                  </a:txBody>
                  <a:tcPr marL="64109" marR="64109" marT="0" marB="0">
                    <a:solidFill>
                      <a:schemeClr val="accent1">
                        <a:lumMod val="20000"/>
                        <a:lumOff val="80000"/>
                      </a:schemeClr>
                    </a:solidFill>
                  </a:tcPr>
                </a:tc>
                <a:extLst>
                  <a:ext uri="{0D108BD9-81ED-4DB2-BD59-A6C34878D82A}">
                    <a16:rowId xmlns:a16="http://schemas.microsoft.com/office/drawing/2014/main" val="10006"/>
                  </a:ext>
                </a:extLst>
              </a:tr>
              <a:tr h="228611">
                <a:tc>
                  <a:txBody>
                    <a:bodyPr/>
                    <a:lstStyle/>
                    <a:p>
                      <a:pPr>
                        <a:spcAft>
                          <a:spcPts val="600"/>
                        </a:spcAft>
                      </a:pPr>
                      <a:r>
                        <a:rPr lang="en-US" sz="1400" b="0" dirty="0">
                          <a:solidFill>
                            <a:schemeClr val="accent1">
                              <a:lumMod val="50000"/>
                            </a:schemeClr>
                          </a:solidFill>
                          <a:effectLst/>
                        </a:rPr>
                        <a:t>Green Buildings and Renewable Energy</a:t>
                      </a:r>
                      <a:endParaRPr lang="en-US" sz="1400" b="0" dirty="0">
                        <a:solidFill>
                          <a:schemeClr val="accent1">
                            <a:lumMod val="50000"/>
                          </a:schemeClr>
                        </a:solidFill>
                        <a:effectLst/>
                        <a:latin typeface="Times New Roman"/>
                      </a:endParaRPr>
                    </a:p>
                  </a:txBody>
                  <a:tcPr marL="64109" marR="64109" marT="0" marB="0">
                    <a:solidFill>
                      <a:schemeClr val="accent1">
                        <a:lumMod val="20000"/>
                        <a:lumOff val="80000"/>
                      </a:schemeClr>
                    </a:solidFill>
                  </a:tcPr>
                </a:tc>
                <a:tc>
                  <a:txBody>
                    <a:bodyPr/>
                    <a:lstStyle/>
                    <a:p>
                      <a:pPr>
                        <a:spcAft>
                          <a:spcPts val="600"/>
                        </a:spcAft>
                      </a:pPr>
                      <a:r>
                        <a:rPr lang="en-US" sz="1500" b="0" dirty="0">
                          <a:solidFill>
                            <a:schemeClr val="accent1">
                              <a:lumMod val="50000"/>
                            </a:schemeClr>
                          </a:solidFill>
                          <a:effectLst/>
                        </a:rPr>
                        <a:t>10</a:t>
                      </a:r>
                      <a:endParaRPr lang="en-US" sz="1500" b="0" dirty="0">
                        <a:solidFill>
                          <a:schemeClr val="accent1">
                            <a:lumMod val="50000"/>
                          </a:schemeClr>
                        </a:solidFill>
                        <a:effectLst/>
                        <a:latin typeface="Times New Roman"/>
                      </a:endParaRPr>
                    </a:p>
                  </a:txBody>
                  <a:tcPr marL="64109" marR="64109" marT="0" marB="0">
                    <a:solidFill>
                      <a:schemeClr val="accent1">
                        <a:lumMod val="20000"/>
                        <a:lumOff val="80000"/>
                      </a:schemeClr>
                    </a:solidFill>
                  </a:tcPr>
                </a:tc>
                <a:extLst>
                  <a:ext uri="{0D108BD9-81ED-4DB2-BD59-A6C34878D82A}">
                    <a16:rowId xmlns:a16="http://schemas.microsoft.com/office/drawing/2014/main" val="10007"/>
                  </a:ext>
                </a:extLst>
              </a:tr>
              <a:tr h="228611">
                <a:tc>
                  <a:txBody>
                    <a:bodyPr/>
                    <a:lstStyle/>
                    <a:p>
                      <a:pPr>
                        <a:spcAft>
                          <a:spcPts val="600"/>
                        </a:spcAft>
                      </a:pPr>
                      <a:r>
                        <a:rPr lang="en-US" sz="1400" b="0" dirty="0">
                          <a:solidFill>
                            <a:schemeClr val="accent1">
                              <a:lumMod val="50000"/>
                            </a:schemeClr>
                          </a:solidFill>
                          <a:effectLst/>
                        </a:rPr>
                        <a:t>Housing and Transportation Collaboration</a:t>
                      </a:r>
                      <a:endParaRPr lang="en-US" sz="1400" b="0" dirty="0">
                        <a:solidFill>
                          <a:schemeClr val="accent1">
                            <a:lumMod val="50000"/>
                          </a:schemeClr>
                        </a:solidFill>
                        <a:effectLst/>
                        <a:latin typeface="Times New Roman"/>
                      </a:endParaRPr>
                    </a:p>
                  </a:txBody>
                  <a:tcPr marL="64109" marR="64109" marT="0" marB="0">
                    <a:solidFill>
                      <a:schemeClr val="accent1">
                        <a:lumMod val="20000"/>
                        <a:lumOff val="80000"/>
                      </a:schemeClr>
                    </a:solidFill>
                  </a:tcPr>
                </a:tc>
                <a:tc>
                  <a:txBody>
                    <a:bodyPr/>
                    <a:lstStyle/>
                    <a:p>
                      <a:pPr>
                        <a:spcAft>
                          <a:spcPts val="600"/>
                        </a:spcAft>
                      </a:pPr>
                      <a:r>
                        <a:rPr lang="en-US" sz="1500" b="0" dirty="0">
                          <a:solidFill>
                            <a:schemeClr val="accent1">
                              <a:lumMod val="50000"/>
                            </a:schemeClr>
                          </a:solidFill>
                          <a:effectLst/>
                        </a:rPr>
                        <a:t>10</a:t>
                      </a:r>
                      <a:endParaRPr lang="en-US" sz="1500" b="0" dirty="0">
                        <a:solidFill>
                          <a:schemeClr val="accent1">
                            <a:lumMod val="50000"/>
                          </a:schemeClr>
                        </a:solidFill>
                        <a:effectLst/>
                        <a:latin typeface="Times New Roman"/>
                      </a:endParaRPr>
                    </a:p>
                  </a:txBody>
                  <a:tcPr marL="64109" marR="64109" marT="0" marB="0">
                    <a:solidFill>
                      <a:schemeClr val="accent1">
                        <a:lumMod val="20000"/>
                        <a:lumOff val="80000"/>
                      </a:schemeClr>
                    </a:solidFill>
                  </a:tcPr>
                </a:tc>
                <a:extLst>
                  <a:ext uri="{0D108BD9-81ED-4DB2-BD59-A6C34878D82A}">
                    <a16:rowId xmlns:a16="http://schemas.microsoft.com/office/drawing/2014/main" val="10008"/>
                  </a:ext>
                </a:extLst>
              </a:tr>
              <a:tr h="228611">
                <a:tc>
                  <a:txBody>
                    <a:bodyPr/>
                    <a:lstStyle/>
                    <a:p>
                      <a:pPr>
                        <a:spcAft>
                          <a:spcPts val="600"/>
                        </a:spcAft>
                      </a:pPr>
                      <a:r>
                        <a:rPr lang="en-US" sz="1400" b="0" dirty="0">
                          <a:solidFill>
                            <a:schemeClr val="accent1">
                              <a:lumMod val="50000"/>
                            </a:schemeClr>
                          </a:solidFill>
                          <a:effectLst/>
                        </a:rPr>
                        <a:t>Location Efficiency and Access to Destinations </a:t>
                      </a:r>
                      <a:endParaRPr lang="en-US" sz="1400" b="0" dirty="0">
                        <a:solidFill>
                          <a:schemeClr val="accent1">
                            <a:lumMod val="50000"/>
                          </a:schemeClr>
                        </a:solidFill>
                        <a:effectLst/>
                        <a:latin typeface="Times New Roman"/>
                      </a:endParaRPr>
                    </a:p>
                  </a:txBody>
                  <a:tcPr marL="64109" marR="64109" marT="0" marB="0">
                    <a:solidFill>
                      <a:schemeClr val="accent1">
                        <a:lumMod val="20000"/>
                        <a:lumOff val="80000"/>
                      </a:schemeClr>
                    </a:solidFill>
                  </a:tcPr>
                </a:tc>
                <a:tc>
                  <a:txBody>
                    <a:bodyPr/>
                    <a:lstStyle/>
                    <a:p>
                      <a:pPr>
                        <a:spcAft>
                          <a:spcPts val="600"/>
                        </a:spcAft>
                      </a:pPr>
                      <a:r>
                        <a:rPr lang="en-US" sz="1500" b="0" dirty="0">
                          <a:solidFill>
                            <a:schemeClr val="accent1">
                              <a:lumMod val="50000"/>
                            </a:schemeClr>
                          </a:solidFill>
                          <a:effectLst/>
                        </a:rPr>
                        <a:t>5</a:t>
                      </a:r>
                      <a:endParaRPr lang="en-US" sz="1500" b="0" dirty="0">
                        <a:solidFill>
                          <a:schemeClr val="accent1">
                            <a:lumMod val="50000"/>
                          </a:schemeClr>
                        </a:solidFill>
                        <a:effectLst/>
                        <a:latin typeface="Times New Roman"/>
                      </a:endParaRPr>
                    </a:p>
                  </a:txBody>
                  <a:tcPr marL="64109" marR="64109" marT="0" marB="0">
                    <a:solidFill>
                      <a:schemeClr val="accent1">
                        <a:lumMod val="20000"/>
                        <a:lumOff val="80000"/>
                      </a:schemeClr>
                    </a:solidFill>
                  </a:tcPr>
                </a:tc>
                <a:extLst>
                  <a:ext uri="{0D108BD9-81ED-4DB2-BD59-A6C34878D82A}">
                    <a16:rowId xmlns:a16="http://schemas.microsoft.com/office/drawing/2014/main" val="10009"/>
                  </a:ext>
                </a:extLst>
              </a:tr>
              <a:tr h="228611">
                <a:tc>
                  <a:txBody>
                    <a:bodyPr/>
                    <a:lstStyle/>
                    <a:p>
                      <a:pPr>
                        <a:spcAft>
                          <a:spcPts val="600"/>
                        </a:spcAft>
                      </a:pPr>
                      <a:r>
                        <a:rPr lang="en-US" sz="1400" b="0" dirty="0">
                          <a:solidFill>
                            <a:schemeClr val="accent1">
                              <a:lumMod val="50000"/>
                            </a:schemeClr>
                          </a:solidFill>
                          <a:effectLst/>
                        </a:rPr>
                        <a:t>Funds Leveraged</a:t>
                      </a:r>
                      <a:endParaRPr lang="en-US" sz="1400" b="0" dirty="0">
                        <a:solidFill>
                          <a:schemeClr val="accent1">
                            <a:lumMod val="50000"/>
                          </a:schemeClr>
                        </a:solidFill>
                        <a:effectLst/>
                        <a:latin typeface="Times New Roman"/>
                      </a:endParaRPr>
                    </a:p>
                  </a:txBody>
                  <a:tcPr marL="64109" marR="64109" marT="0" marB="0">
                    <a:solidFill>
                      <a:schemeClr val="accent1">
                        <a:lumMod val="20000"/>
                        <a:lumOff val="80000"/>
                      </a:schemeClr>
                    </a:solidFill>
                  </a:tcPr>
                </a:tc>
                <a:tc>
                  <a:txBody>
                    <a:bodyPr/>
                    <a:lstStyle/>
                    <a:p>
                      <a:pPr>
                        <a:spcAft>
                          <a:spcPts val="600"/>
                        </a:spcAft>
                      </a:pPr>
                      <a:r>
                        <a:rPr lang="en-US" sz="1500" b="0" dirty="0">
                          <a:solidFill>
                            <a:schemeClr val="accent1">
                              <a:lumMod val="50000"/>
                            </a:schemeClr>
                          </a:solidFill>
                          <a:effectLst/>
                          <a:latin typeface="+mn-lt"/>
                        </a:rPr>
                        <a:t>5</a:t>
                      </a:r>
                      <a:endParaRPr lang="en-US" sz="1500" b="0" dirty="0">
                        <a:solidFill>
                          <a:schemeClr val="accent1">
                            <a:lumMod val="50000"/>
                          </a:schemeClr>
                        </a:solidFill>
                        <a:effectLst/>
                        <a:latin typeface="Times New Roman"/>
                      </a:endParaRPr>
                    </a:p>
                  </a:txBody>
                  <a:tcPr marL="64109" marR="64109" marT="0" marB="0">
                    <a:solidFill>
                      <a:schemeClr val="accent1">
                        <a:lumMod val="20000"/>
                        <a:lumOff val="80000"/>
                      </a:schemeClr>
                    </a:solidFill>
                  </a:tcPr>
                </a:tc>
                <a:extLst>
                  <a:ext uri="{0D108BD9-81ED-4DB2-BD59-A6C34878D82A}">
                    <a16:rowId xmlns:a16="http://schemas.microsoft.com/office/drawing/2014/main" val="10010"/>
                  </a:ext>
                </a:extLst>
              </a:tr>
              <a:tr h="228611">
                <a:tc>
                  <a:txBody>
                    <a:bodyPr/>
                    <a:lstStyle/>
                    <a:p>
                      <a:pPr>
                        <a:spcAft>
                          <a:spcPts val="600"/>
                        </a:spcAft>
                      </a:pPr>
                      <a:r>
                        <a:rPr lang="en-US" sz="1400" b="0" dirty="0">
                          <a:solidFill>
                            <a:schemeClr val="accent1">
                              <a:lumMod val="50000"/>
                            </a:schemeClr>
                          </a:solidFill>
                          <a:effectLst/>
                        </a:rPr>
                        <a:t>Programs</a:t>
                      </a:r>
                      <a:endParaRPr lang="en-US" sz="1400" b="0" dirty="0">
                        <a:solidFill>
                          <a:schemeClr val="accent1">
                            <a:lumMod val="50000"/>
                          </a:schemeClr>
                        </a:solidFill>
                        <a:effectLst/>
                        <a:latin typeface="Times New Roman"/>
                      </a:endParaRPr>
                    </a:p>
                  </a:txBody>
                  <a:tcPr marL="64109" marR="64109" marT="0" marB="0">
                    <a:solidFill>
                      <a:schemeClr val="accent1">
                        <a:lumMod val="20000"/>
                        <a:lumOff val="80000"/>
                      </a:schemeClr>
                    </a:solidFill>
                  </a:tcPr>
                </a:tc>
                <a:tc>
                  <a:txBody>
                    <a:bodyPr/>
                    <a:lstStyle/>
                    <a:p>
                      <a:pPr>
                        <a:spcAft>
                          <a:spcPts val="600"/>
                        </a:spcAft>
                      </a:pPr>
                      <a:r>
                        <a:rPr lang="en-US" sz="1500" b="0" dirty="0">
                          <a:solidFill>
                            <a:schemeClr val="accent1">
                              <a:lumMod val="50000"/>
                            </a:schemeClr>
                          </a:solidFill>
                          <a:effectLst/>
                          <a:latin typeface="+mn-lt"/>
                        </a:rPr>
                        <a:t>3</a:t>
                      </a:r>
                      <a:endParaRPr lang="en-US" sz="1500" b="0" dirty="0">
                        <a:solidFill>
                          <a:schemeClr val="accent1">
                            <a:lumMod val="50000"/>
                          </a:schemeClr>
                        </a:solidFill>
                        <a:effectLst/>
                        <a:latin typeface="Times New Roman"/>
                      </a:endParaRPr>
                    </a:p>
                  </a:txBody>
                  <a:tcPr marL="64109" marR="64109" marT="0" marB="0">
                    <a:solidFill>
                      <a:schemeClr val="accent1">
                        <a:lumMod val="20000"/>
                        <a:lumOff val="80000"/>
                      </a:schemeClr>
                    </a:solidFill>
                  </a:tcPr>
                </a:tc>
                <a:extLst>
                  <a:ext uri="{0D108BD9-81ED-4DB2-BD59-A6C34878D82A}">
                    <a16:rowId xmlns:a16="http://schemas.microsoft.com/office/drawing/2014/main" val="10011"/>
                  </a:ext>
                </a:extLst>
              </a:tr>
              <a:tr h="228611">
                <a:tc>
                  <a:txBody>
                    <a:bodyPr/>
                    <a:lstStyle/>
                    <a:p>
                      <a:pPr>
                        <a:spcAft>
                          <a:spcPts val="600"/>
                        </a:spcAft>
                      </a:pPr>
                      <a:r>
                        <a:rPr lang="en-US" sz="1400" b="0" dirty="0">
                          <a:solidFill>
                            <a:schemeClr val="accent1">
                              <a:lumMod val="50000"/>
                            </a:schemeClr>
                          </a:solidFill>
                          <a:effectLst/>
                        </a:rPr>
                        <a:t>Anti-Displacement Strategies</a:t>
                      </a:r>
                      <a:endParaRPr lang="en-US" sz="1400" b="0" dirty="0">
                        <a:solidFill>
                          <a:schemeClr val="accent1">
                            <a:lumMod val="50000"/>
                          </a:schemeClr>
                        </a:solidFill>
                        <a:effectLst/>
                        <a:latin typeface="Times New Roman"/>
                      </a:endParaRPr>
                    </a:p>
                  </a:txBody>
                  <a:tcPr marL="64109" marR="64109" marT="0" marB="0">
                    <a:solidFill>
                      <a:schemeClr val="accent1">
                        <a:lumMod val="20000"/>
                        <a:lumOff val="80000"/>
                      </a:schemeClr>
                    </a:solidFill>
                  </a:tcPr>
                </a:tc>
                <a:tc>
                  <a:txBody>
                    <a:bodyPr/>
                    <a:lstStyle/>
                    <a:p>
                      <a:pPr>
                        <a:spcAft>
                          <a:spcPts val="600"/>
                        </a:spcAft>
                      </a:pPr>
                      <a:r>
                        <a:rPr lang="en-US" sz="1500" b="0" dirty="0">
                          <a:solidFill>
                            <a:schemeClr val="accent1">
                              <a:lumMod val="50000"/>
                            </a:schemeClr>
                          </a:solidFill>
                          <a:effectLst/>
                          <a:latin typeface="+mn-lt"/>
                        </a:rPr>
                        <a:t>5</a:t>
                      </a:r>
                      <a:endParaRPr lang="en-US" sz="1500" b="0" dirty="0">
                        <a:solidFill>
                          <a:schemeClr val="accent1">
                            <a:lumMod val="50000"/>
                          </a:schemeClr>
                        </a:solidFill>
                        <a:effectLst/>
                        <a:latin typeface="Times New Roman"/>
                      </a:endParaRPr>
                    </a:p>
                  </a:txBody>
                  <a:tcPr marL="64109" marR="64109" marT="0" marB="0">
                    <a:solidFill>
                      <a:schemeClr val="accent1">
                        <a:lumMod val="20000"/>
                        <a:lumOff val="80000"/>
                      </a:schemeClr>
                    </a:solidFill>
                  </a:tcPr>
                </a:tc>
                <a:extLst>
                  <a:ext uri="{0D108BD9-81ED-4DB2-BD59-A6C34878D82A}">
                    <a16:rowId xmlns:a16="http://schemas.microsoft.com/office/drawing/2014/main" val="10012"/>
                  </a:ext>
                </a:extLst>
              </a:tr>
              <a:tr h="228611">
                <a:tc>
                  <a:txBody>
                    <a:bodyPr/>
                    <a:lstStyle/>
                    <a:p>
                      <a:pPr>
                        <a:spcAft>
                          <a:spcPts val="600"/>
                        </a:spcAft>
                      </a:pPr>
                      <a:r>
                        <a:rPr lang="en-US" sz="1400" b="0" dirty="0">
                          <a:solidFill>
                            <a:schemeClr val="accent1">
                              <a:lumMod val="50000"/>
                            </a:schemeClr>
                          </a:solidFill>
                          <a:effectLst/>
                        </a:rPr>
                        <a:t>Local Workforce Development and Hiring Practices</a:t>
                      </a:r>
                      <a:endParaRPr lang="en-US" sz="1400" b="0" dirty="0">
                        <a:solidFill>
                          <a:schemeClr val="accent1">
                            <a:lumMod val="50000"/>
                          </a:schemeClr>
                        </a:solidFill>
                        <a:effectLst/>
                        <a:latin typeface="Times New Roman"/>
                      </a:endParaRPr>
                    </a:p>
                  </a:txBody>
                  <a:tcPr marL="64109" marR="64109" marT="0" marB="0">
                    <a:solidFill>
                      <a:schemeClr val="accent1">
                        <a:lumMod val="20000"/>
                        <a:lumOff val="80000"/>
                      </a:schemeClr>
                    </a:solidFill>
                  </a:tcPr>
                </a:tc>
                <a:tc>
                  <a:txBody>
                    <a:bodyPr/>
                    <a:lstStyle/>
                    <a:p>
                      <a:pPr>
                        <a:spcAft>
                          <a:spcPts val="600"/>
                        </a:spcAft>
                      </a:pPr>
                      <a:r>
                        <a:rPr lang="en-US" sz="1500" b="0" dirty="0">
                          <a:solidFill>
                            <a:schemeClr val="accent1">
                              <a:lumMod val="50000"/>
                            </a:schemeClr>
                          </a:solidFill>
                          <a:effectLst/>
                        </a:rPr>
                        <a:t>2</a:t>
                      </a:r>
                      <a:endParaRPr lang="en-US" sz="1500" b="0" dirty="0">
                        <a:solidFill>
                          <a:schemeClr val="accent1">
                            <a:lumMod val="50000"/>
                          </a:schemeClr>
                        </a:solidFill>
                        <a:effectLst/>
                        <a:latin typeface="Times New Roman"/>
                      </a:endParaRPr>
                    </a:p>
                  </a:txBody>
                  <a:tcPr marL="64109" marR="64109" marT="0" marB="0">
                    <a:solidFill>
                      <a:schemeClr val="accent1">
                        <a:lumMod val="20000"/>
                        <a:lumOff val="80000"/>
                      </a:schemeClr>
                    </a:solidFill>
                  </a:tcPr>
                </a:tc>
                <a:extLst>
                  <a:ext uri="{0D108BD9-81ED-4DB2-BD59-A6C34878D82A}">
                    <a16:rowId xmlns:a16="http://schemas.microsoft.com/office/drawing/2014/main" val="10013"/>
                  </a:ext>
                </a:extLst>
              </a:tr>
              <a:tr h="228611">
                <a:tc>
                  <a:txBody>
                    <a:bodyPr/>
                    <a:lstStyle/>
                    <a:p>
                      <a:pPr>
                        <a:spcAft>
                          <a:spcPts val="600"/>
                        </a:spcAft>
                      </a:pPr>
                      <a:r>
                        <a:rPr lang="en-US" sz="1400" b="0" dirty="0">
                          <a:solidFill>
                            <a:schemeClr val="accent1">
                              <a:lumMod val="50000"/>
                            </a:schemeClr>
                          </a:solidFill>
                          <a:effectLst/>
                        </a:rPr>
                        <a:t>Housing Affordability</a:t>
                      </a:r>
                      <a:endParaRPr lang="en-US" sz="1400" b="0" dirty="0">
                        <a:solidFill>
                          <a:schemeClr val="accent1">
                            <a:lumMod val="50000"/>
                          </a:schemeClr>
                        </a:solidFill>
                        <a:effectLst/>
                        <a:latin typeface="Times New Roman"/>
                      </a:endParaRPr>
                    </a:p>
                  </a:txBody>
                  <a:tcPr marL="64109" marR="64109" marT="0" marB="0">
                    <a:solidFill>
                      <a:schemeClr val="accent1">
                        <a:lumMod val="20000"/>
                        <a:lumOff val="80000"/>
                      </a:schemeClr>
                    </a:solidFill>
                  </a:tcPr>
                </a:tc>
                <a:tc>
                  <a:txBody>
                    <a:bodyPr/>
                    <a:lstStyle/>
                    <a:p>
                      <a:pPr>
                        <a:spcAft>
                          <a:spcPts val="600"/>
                        </a:spcAft>
                      </a:pPr>
                      <a:r>
                        <a:rPr lang="en-US" sz="1500" b="0" dirty="0">
                          <a:solidFill>
                            <a:schemeClr val="accent1">
                              <a:lumMod val="50000"/>
                            </a:schemeClr>
                          </a:solidFill>
                          <a:effectLst/>
                          <a:latin typeface="+mn-lt"/>
                        </a:rPr>
                        <a:t>5</a:t>
                      </a:r>
                      <a:endParaRPr lang="en-US" sz="1500" b="0" dirty="0">
                        <a:solidFill>
                          <a:schemeClr val="accent1">
                            <a:lumMod val="50000"/>
                          </a:schemeClr>
                        </a:solidFill>
                        <a:effectLst/>
                        <a:latin typeface="Times New Roman"/>
                      </a:endParaRPr>
                    </a:p>
                  </a:txBody>
                  <a:tcPr marL="64109" marR="64109" marT="0" marB="0">
                    <a:solidFill>
                      <a:schemeClr val="accent1">
                        <a:lumMod val="20000"/>
                        <a:lumOff val="80000"/>
                      </a:schemeClr>
                    </a:solidFill>
                  </a:tcPr>
                </a:tc>
                <a:extLst>
                  <a:ext uri="{0D108BD9-81ED-4DB2-BD59-A6C34878D82A}">
                    <a16:rowId xmlns:a16="http://schemas.microsoft.com/office/drawing/2014/main" val="10014"/>
                  </a:ext>
                </a:extLst>
              </a:tr>
              <a:tr h="228611">
                <a:tc gridSpan="2">
                  <a:txBody>
                    <a:bodyPr/>
                    <a:lstStyle/>
                    <a:p>
                      <a:pPr>
                        <a:spcAft>
                          <a:spcPts val="600"/>
                        </a:spcAft>
                      </a:pPr>
                      <a:r>
                        <a:rPr lang="en-US" sz="1500" b="1" dirty="0">
                          <a:solidFill>
                            <a:schemeClr val="accent1">
                              <a:lumMod val="50000"/>
                            </a:schemeClr>
                          </a:solidFill>
                          <a:effectLst/>
                        </a:rPr>
                        <a:t>Narrative-Based Policy Scoring</a:t>
                      </a:r>
                      <a:endParaRPr lang="en-US" sz="1500" b="1" dirty="0">
                        <a:solidFill>
                          <a:schemeClr val="accent1">
                            <a:lumMod val="50000"/>
                          </a:schemeClr>
                        </a:solidFill>
                        <a:effectLst/>
                        <a:latin typeface="Times New Roman"/>
                      </a:endParaRPr>
                    </a:p>
                  </a:txBody>
                  <a:tcPr marL="64109" marR="64109" marT="0" marB="0">
                    <a:solidFill>
                      <a:schemeClr val="accent1">
                        <a:lumMod val="40000"/>
                        <a:lumOff val="60000"/>
                      </a:schemeClr>
                    </a:solidFill>
                  </a:tcPr>
                </a:tc>
                <a:tc hMerge="1">
                  <a:txBody>
                    <a:bodyPr/>
                    <a:lstStyle/>
                    <a:p>
                      <a:endParaRPr lang="en-US"/>
                    </a:p>
                  </a:txBody>
                  <a:tcPr/>
                </a:tc>
                <a:extLst>
                  <a:ext uri="{0D108BD9-81ED-4DB2-BD59-A6C34878D82A}">
                    <a16:rowId xmlns:a16="http://schemas.microsoft.com/office/drawing/2014/main" val="10015"/>
                  </a:ext>
                </a:extLst>
              </a:tr>
              <a:tr h="228611">
                <a:tc>
                  <a:txBody>
                    <a:bodyPr/>
                    <a:lstStyle/>
                    <a:p>
                      <a:pPr>
                        <a:spcAft>
                          <a:spcPts val="600"/>
                        </a:spcAft>
                      </a:pPr>
                      <a:r>
                        <a:rPr lang="en-US" sz="1400" b="0" dirty="0">
                          <a:solidFill>
                            <a:schemeClr val="accent1">
                              <a:lumMod val="50000"/>
                            </a:schemeClr>
                          </a:solidFill>
                          <a:effectLst/>
                        </a:rPr>
                        <a:t>Collaboration &amp; Planning</a:t>
                      </a:r>
                      <a:endParaRPr lang="en-US" sz="1400" b="0" dirty="0">
                        <a:solidFill>
                          <a:schemeClr val="accent1">
                            <a:lumMod val="50000"/>
                          </a:schemeClr>
                        </a:solidFill>
                        <a:effectLst/>
                        <a:latin typeface="Times New Roman"/>
                      </a:endParaRPr>
                    </a:p>
                  </a:txBody>
                  <a:tcPr marL="64109" marR="64109" marT="0" marB="0">
                    <a:solidFill>
                      <a:schemeClr val="accent1">
                        <a:lumMod val="20000"/>
                        <a:lumOff val="80000"/>
                      </a:schemeClr>
                    </a:solidFill>
                  </a:tcPr>
                </a:tc>
                <a:tc>
                  <a:txBody>
                    <a:bodyPr/>
                    <a:lstStyle/>
                    <a:p>
                      <a:pPr>
                        <a:spcAft>
                          <a:spcPts val="600"/>
                        </a:spcAft>
                      </a:pPr>
                      <a:r>
                        <a:rPr lang="en-US" sz="1500" b="0" dirty="0">
                          <a:solidFill>
                            <a:schemeClr val="accent1">
                              <a:lumMod val="50000"/>
                            </a:schemeClr>
                          </a:solidFill>
                          <a:effectLst/>
                          <a:latin typeface="+mn-lt"/>
                        </a:rPr>
                        <a:t>6</a:t>
                      </a:r>
                      <a:endParaRPr lang="en-US" sz="1500" b="0" dirty="0">
                        <a:solidFill>
                          <a:schemeClr val="accent1">
                            <a:lumMod val="50000"/>
                          </a:schemeClr>
                        </a:solidFill>
                        <a:effectLst/>
                        <a:latin typeface="Times New Roman"/>
                      </a:endParaRPr>
                    </a:p>
                  </a:txBody>
                  <a:tcPr marL="64109" marR="64109" marT="0" marB="0">
                    <a:solidFill>
                      <a:schemeClr val="accent1">
                        <a:lumMod val="20000"/>
                        <a:lumOff val="80000"/>
                      </a:schemeClr>
                    </a:solidFill>
                  </a:tcPr>
                </a:tc>
                <a:extLst>
                  <a:ext uri="{0D108BD9-81ED-4DB2-BD59-A6C34878D82A}">
                    <a16:rowId xmlns:a16="http://schemas.microsoft.com/office/drawing/2014/main" val="10016"/>
                  </a:ext>
                </a:extLst>
              </a:tr>
              <a:tr h="228611">
                <a:tc>
                  <a:txBody>
                    <a:bodyPr/>
                    <a:lstStyle/>
                    <a:p>
                      <a:pPr>
                        <a:spcAft>
                          <a:spcPts val="600"/>
                        </a:spcAft>
                      </a:pPr>
                      <a:r>
                        <a:rPr lang="en-US" sz="1400" b="0" dirty="0">
                          <a:solidFill>
                            <a:schemeClr val="accent1">
                              <a:lumMod val="50000"/>
                            </a:schemeClr>
                          </a:solidFill>
                          <a:effectLst/>
                        </a:rPr>
                        <a:t>Community Benefit &amp; Engagement </a:t>
                      </a:r>
                      <a:endParaRPr lang="en-US" sz="1400" b="0" dirty="0">
                        <a:solidFill>
                          <a:schemeClr val="accent1">
                            <a:lumMod val="50000"/>
                          </a:schemeClr>
                        </a:solidFill>
                        <a:effectLst/>
                        <a:latin typeface="Times New Roman"/>
                      </a:endParaRPr>
                    </a:p>
                  </a:txBody>
                  <a:tcPr marL="64109" marR="64109" marT="0" marB="0">
                    <a:solidFill>
                      <a:schemeClr val="accent1">
                        <a:lumMod val="20000"/>
                        <a:lumOff val="80000"/>
                      </a:schemeClr>
                    </a:solidFill>
                  </a:tcPr>
                </a:tc>
                <a:tc>
                  <a:txBody>
                    <a:bodyPr/>
                    <a:lstStyle/>
                    <a:p>
                      <a:pPr>
                        <a:spcAft>
                          <a:spcPts val="600"/>
                        </a:spcAft>
                      </a:pPr>
                      <a:r>
                        <a:rPr lang="en-US" sz="1500" b="0" dirty="0">
                          <a:solidFill>
                            <a:schemeClr val="accent1">
                              <a:lumMod val="50000"/>
                            </a:schemeClr>
                          </a:solidFill>
                          <a:effectLst/>
                          <a:latin typeface="+mn-lt"/>
                        </a:rPr>
                        <a:t>6</a:t>
                      </a:r>
                      <a:endParaRPr lang="en-US" sz="1500" b="0" dirty="0">
                        <a:solidFill>
                          <a:schemeClr val="accent1">
                            <a:lumMod val="50000"/>
                          </a:schemeClr>
                        </a:solidFill>
                        <a:effectLst/>
                        <a:latin typeface="Times New Roman"/>
                      </a:endParaRPr>
                    </a:p>
                  </a:txBody>
                  <a:tcPr marL="64109" marR="64109" marT="0" marB="0">
                    <a:solidFill>
                      <a:schemeClr val="accent1">
                        <a:lumMod val="20000"/>
                        <a:lumOff val="80000"/>
                      </a:schemeClr>
                    </a:solidFill>
                  </a:tcPr>
                </a:tc>
                <a:extLst>
                  <a:ext uri="{0D108BD9-81ED-4DB2-BD59-A6C34878D82A}">
                    <a16:rowId xmlns:a16="http://schemas.microsoft.com/office/drawing/2014/main" val="10017"/>
                  </a:ext>
                </a:extLst>
              </a:tr>
              <a:tr h="228611">
                <a:tc>
                  <a:txBody>
                    <a:bodyPr/>
                    <a:lstStyle/>
                    <a:p>
                      <a:pPr>
                        <a:spcAft>
                          <a:spcPts val="600"/>
                        </a:spcAft>
                      </a:pPr>
                      <a:r>
                        <a:rPr lang="en-US" sz="1400" b="0" dirty="0" smtClean="0">
                          <a:solidFill>
                            <a:schemeClr val="accent1">
                              <a:lumMod val="50000"/>
                            </a:schemeClr>
                          </a:solidFill>
                          <a:effectLst/>
                        </a:rPr>
                        <a:t>Community Climate Resiliency</a:t>
                      </a:r>
                      <a:endParaRPr lang="en-US" sz="1400" b="0" dirty="0">
                        <a:solidFill>
                          <a:schemeClr val="accent1">
                            <a:lumMod val="50000"/>
                          </a:schemeClr>
                        </a:solidFill>
                        <a:effectLst/>
                        <a:latin typeface="Times New Roman"/>
                      </a:endParaRPr>
                    </a:p>
                  </a:txBody>
                  <a:tcPr marL="64109" marR="64109" marT="0" marB="0">
                    <a:solidFill>
                      <a:schemeClr val="accent1">
                        <a:lumMod val="20000"/>
                        <a:lumOff val="80000"/>
                      </a:schemeClr>
                    </a:solidFill>
                  </a:tcPr>
                </a:tc>
                <a:tc>
                  <a:txBody>
                    <a:bodyPr/>
                    <a:lstStyle/>
                    <a:p>
                      <a:pPr>
                        <a:spcAft>
                          <a:spcPts val="600"/>
                        </a:spcAft>
                      </a:pPr>
                      <a:r>
                        <a:rPr lang="en-US" sz="1500" b="0" dirty="0">
                          <a:solidFill>
                            <a:schemeClr val="accent1">
                              <a:lumMod val="50000"/>
                            </a:schemeClr>
                          </a:solidFill>
                          <a:effectLst/>
                          <a:latin typeface="+mn-lt"/>
                        </a:rPr>
                        <a:t>3</a:t>
                      </a:r>
                      <a:endParaRPr lang="en-US" sz="1500" b="0" dirty="0">
                        <a:solidFill>
                          <a:schemeClr val="accent1">
                            <a:lumMod val="50000"/>
                          </a:schemeClr>
                        </a:solidFill>
                        <a:effectLst/>
                        <a:latin typeface="Times New Roman"/>
                      </a:endParaRPr>
                    </a:p>
                  </a:txBody>
                  <a:tcPr marL="64109" marR="64109" marT="0" marB="0">
                    <a:solidFill>
                      <a:schemeClr val="accent1">
                        <a:lumMod val="20000"/>
                        <a:lumOff val="80000"/>
                      </a:schemeClr>
                    </a:solidFill>
                  </a:tcPr>
                </a:tc>
                <a:extLst>
                  <a:ext uri="{0D108BD9-81ED-4DB2-BD59-A6C34878D82A}">
                    <a16:rowId xmlns:a16="http://schemas.microsoft.com/office/drawing/2014/main" val="10018"/>
                  </a:ext>
                </a:extLst>
              </a:tr>
              <a:tr h="213612">
                <a:tc>
                  <a:txBody>
                    <a:bodyPr/>
                    <a:lstStyle/>
                    <a:p>
                      <a:pPr>
                        <a:spcAft>
                          <a:spcPts val="600"/>
                        </a:spcAft>
                      </a:pPr>
                      <a:r>
                        <a:rPr lang="en-US" sz="1400" dirty="0">
                          <a:solidFill>
                            <a:schemeClr val="accent1">
                              <a:lumMod val="50000"/>
                            </a:schemeClr>
                          </a:solidFill>
                          <a:effectLst/>
                        </a:rPr>
                        <a:t>Total Scoring</a:t>
                      </a:r>
                      <a:endParaRPr lang="en-US" sz="1400" dirty="0">
                        <a:solidFill>
                          <a:schemeClr val="accent1">
                            <a:lumMod val="50000"/>
                          </a:schemeClr>
                        </a:solidFill>
                        <a:effectLst/>
                        <a:latin typeface="Times New Roman"/>
                      </a:endParaRPr>
                    </a:p>
                  </a:txBody>
                  <a:tcPr marL="64109" marR="64109" marT="0" marB="0">
                    <a:solidFill>
                      <a:schemeClr val="accent1">
                        <a:lumMod val="40000"/>
                        <a:lumOff val="60000"/>
                      </a:schemeClr>
                    </a:solidFill>
                  </a:tcPr>
                </a:tc>
                <a:tc>
                  <a:txBody>
                    <a:bodyPr/>
                    <a:lstStyle/>
                    <a:p>
                      <a:pPr>
                        <a:spcAft>
                          <a:spcPts val="600"/>
                        </a:spcAft>
                      </a:pPr>
                      <a:r>
                        <a:rPr lang="en-US" sz="1400" b="1" dirty="0">
                          <a:solidFill>
                            <a:schemeClr val="accent1">
                              <a:lumMod val="50000"/>
                            </a:schemeClr>
                          </a:solidFill>
                          <a:effectLst/>
                        </a:rPr>
                        <a:t>100 </a:t>
                      </a:r>
                      <a:endParaRPr lang="en-US" sz="1400" b="1" dirty="0">
                        <a:solidFill>
                          <a:schemeClr val="accent1">
                            <a:lumMod val="50000"/>
                          </a:schemeClr>
                        </a:solidFill>
                        <a:effectLst/>
                        <a:latin typeface="Times New Roman"/>
                      </a:endParaRPr>
                    </a:p>
                  </a:txBody>
                  <a:tcPr marL="64109" marR="64109" marT="0" marB="0">
                    <a:solidFill>
                      <a:schemeClr val="accent1">
                        <a:lumMod val="40000"/>
                        <a:lumOff val="60000"/>
                      </a:schemeClr>
                    </a:solidFill>
                  </a:tcPr>
                </a:tc>
                <a:extLst>
                  <a:ext uri="{0D108BD9-81ED-4DB2-BD59-A6C34878D82A}">
                    <a16:rowId xmlns:a16="http://schemas.microsoft.com/office/drawing/2014/main" val="10019"/>
                  </a:ext>
                </a:extLst>
              </a:tr>
            </a:tbl>
          </a:graphicData>
        </a:graphic>
      </p:graphicFrame>
      <p:sp>
        <p:nvSpPr>
          <p:cNvPr id="3" name="Rectangle 2"/>
          <p:cNvSpPr/>
          <p:nvPr/>
        </p:nvSpPr>
        <p:spPr>
          <a:xfrm>
            <a:off x="595313" y="533400"/>
            <a:ext cx="11001375" cy="84455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499" name="Title 1"/>
          <p:cNvSpPr txBox="1">
            <a:spLocks/>
          </p:cNvSpPr>
          <p:nvPr/>
        </p:nvSpPr>
        <p:spPr bwMode="auto">
          <a:xfrm>
            <a:off x="677863" y="279400"/>
            <a:ext cx="984567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rgbClr val="262626"/>
                </a:solidFill>
                <a:latin typeface="Calibri" panose="020F0502020204030204" pitchFamily="34" charset="0"/>
                <a:ea typeface="MS PGothic" panose="020B0600070205080204" pitchFamily="34" charset="-128"/>
              </a:defRPr>
            </a:lvl1pPr>
            <a:lvl2pPr marL="742950" indent="-285750" eaLnBrk="0" hangingPunct="0">
              <a:lnSpc>
                <a:spcPct val="90000"/>
              </a:lnSpc>
              <a:spcBef>
                <a:spcPts val="500"/>
              </a:spcBef>
              <a:buFont typeface="Arial" panose="020B0604020202020204" pitchFamily="34" charset="0"/>
              <a:buChar char="•"/>
              <a:defRPr sz="2400">
                <a:solidFill>
                  <a:srgbClr val="262626"/>
                </a:solidFill>
                <a:latin typeface="Calibri" panose="020F0502020204030204" pitchFamily="34" charset="0"/>
                <a:ea typeface="MS PGothic" panose="020B0600070205080204" pitchFamily="34" charset="-128"/>
              </a:defRPr>
            </a:lvl2pPr>
            <a:lvl3pPr marL="1143000" indent="-228600" eaLnBrk="0" hangingPunct="0">
              <a:lnSpc>
                <a:spcPct val="90000"/>
              </a:lnSpc>
              <a:spcBef>
                <a:spcPts val="500"/>
              </a:spcBef>
              <a:buFont typeface="Arial" panose="020B0604020202020204" pitchFamily="34" charset="0"/>
              <a:buChar char="•"/>
              <a:defRPr sz="2000">
                <a:solidFill>
                  <a:srgbClr val="262626"/>
                </a:solidFill>
                <a:latin typeface="Calibri" panose="020F0502020204030204" pitchFamily="34" charset="0"/>
                <a:ea typeface="MS PGothic" panose="020B0600070205080204" pitchFamily="34" charset="-128"/>
              </a:defRPr>
            </a:lvl3pPr>
            <a:lvl4pPr marL="1600200" indent="-228600" eaLnBrk="0" hangingPunct="0">
              <a:lnSpc>
                <a:spcPct val="90000"/>
              </a:lnSpc>
              <a:spcBef>
                <a:spcPts val="500"/>
              </a:spcBef>
              <a:buFont typeface="Arial" panose="020B0604020202020204" pitchFamily="34" charset="0"/>
              <a:buChar char="•"/>
              <a:defRPr>
                <a:solidFill>
                  <a:srgbClr val="262626"/>
                </a:solidFill>
                <a:latin typeface="Calibri" panose="020F0502020204030204" pitchFamily="34" charset="0"/>
                <a:ea typeface="MS PGothic" panose="020B0600070205080204" pitchFamily="34" charset="-128"/>
              </a:defRPr>
            </a:lvl4pPr>
            <a:lvl5pPr marL="2057400" indent="-228600" eaLnBrk="0" hangingPunct="0">
              <a:lnSpc>
                <a:spcPct val="90000"/>
              </a:lnSpc>
              <a:spcBef>
                <a:spcPts val="500"/>
              </a:spcBef>
              <a:buFont typeface="Arial" panose="020B0604020202020204" pitchFamily="34" charset="0"/>
              <a:buChar char="•"/>
              <a:defRPr>
                <a:solidFill>
                  <a:srgbClr val="262626"/>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262626"/>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262626"/>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262626"/>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262626"/>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3600">
                <a:solidFill>
                  <a:schemeClr val="bg1"/>
                </a:solidFill>
              </a:rPr>
              <a:t>AHSC Scoring Criteria</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58813" y="2895600"/>
            <a:ext cx="10999787" cy="6858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dirty="0"/>
              <a:t>AHSC </a:t>
            </a:r>
            <a:r>
              <a:rPr lang="en-US" sz="4000" dirty="0" smtClean="0"/>
              <a:t>Successes to Date</a:t>
            </a:r>
            <a:endParaRPr lang="en-US" sz="4000" dirty="0"/>
          </a:p>
        </p:txBody>
      </p:sp>
      <p:cxnSp>
        <p:nvCxnSpPr>
          <p:cNvPr id="9" name="Straight Connector 8"/>
          <p:cNvCxnSpPr/>
          <p:nvPr/>
        </p:nvCxnSpPr>
        <p:spPr>
          <a:xfrm>
            <a:off x="596900" y="6111875"/>
            <a:ext cx="10971213" cy="0"/>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31188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p:cNvPr>
          <p:cNvSpPr/>
          <p:nvPr/>
        </p:nvSpPr>
        <p:spPr>
          <a:xfrm>
            <a:off x="595313" y="533400"/>
            <a:ext cx="11001375" cy="752475"/>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prstClr val="white"/>
              </a:solidFill>
            </a:endParaRPr>
          </a:p>
        </p:txBody>
      </p:sp>
      <p:sp>
        <p:nvSpPr>
          <p:cNvPr id="25603" name="Title 1"/>
          <p:cNvSpPr>
            <a:spLocks noGrp="1"/>
          </p:cNvSpPr>
          <p:nvPr>
            <p:ph type="title"/>
          </p:nvPr>
        </p:nvSpPr>
        <p:spPr>
          <a:xfrm>
            <a:off x="595313" y="246063"/>
            <a:ext cx="9845675" cy="1325562"/>
          </a:xfrm>
        </p:spPr>
        <p:txBody>
          <a:bodyPr/>
          <a:lstStyle/>
          <a:p>
            <a:r>
              <a:rPr lang="en-US" altLang="en-US" sz="4000" b="0" smtClean="0">
                <a:solidFill>
                  <a:schemeClr val="bg1"/>
                </a:solidFill>
              </a:rPr>
              <a:t>AHSC Program Accomplishments</a:t>
            </a:r>
          </a:p>
        </p:txBody>
      </p:sp>
      <p:sp>
        <p:nvSpPr>
          <p:cNvPr id="3" name="Content Placeholder 2">
            <a:extLst/>
          </p:cNvPr>
          <p:cNvSpPr>
            <a:spLocks noGrp="1"/>
          </p:cNvSpPr>
          <p:nvPr>
            <p:ph idx="1"/>
          </p:nvPr>
        </p:nvSpPr>
        <p:spPr>
          <a:xfrm>
            <a:off x="609600" y="1447800"/>
            <a:ext cx="10972800" cy="4754563"/>
          </a:xfrm>
        </p:spPr>
        <p:txBody>
          <a:bodyPr>
            <a:noAutofit/>
          </a:bodyPr>
          <a:lstStyle/>
          <a:p>
            <a:pPr>
              <a:buFont typeface="Arial" charset="0"/>
              <a:buChar char="•"/>
              <a:defRPr/>
            </a:pPr>
            <a:r>
              <a:rPr lang="en-US" sz="3200" b="1" dirty="0" smtClean="0">
                <a:solidFill>
                  <a:schemeClr val="tx1"/>
                </a:solidFill>
                <a:cs typeface="ＭＳ Ｐゴシック" charset="0"/>
              </a:rPr>
              <a:t>79</a:t>
            </a:r>
            <a:r>
              <a:rPr lang="en-US" sz="3200" dirty="0" smtClean="0">
                <a:solidFill>
                  <a:schemeClr val="tx1"/>
                </a:solidFill>
                <a:cs typeface="ＭＳ Ｐゴシック" charset="0"/>
              </a:rPr>
              <a:t> </a:t>
            </a:r>
            <a:r>
              <a:rPr lang="en-US" sz="3200" dirty="0">
                <a:solidFill>
                  <a:schemeClr val="tx1"/>
                </a:solidFill>
                <a:cs typeface="ＭＳ Ｐゴシック" charset="0"/>
              </a:rPr>
              <a:t>Projects totaling over </a:t>
            </a:r>
            <a:r>
              <a:rPr lang="en-US" sz="3200" b="1" dirty="0" smtClean="0">
                <a:solidFill>
                  <a:schemeClr val="tx1"/>
                </a:solidFill>
                <a:cs typeface="ＭＳ Ｐゴシック" charset="0"/>
              </a:rPr>
              <a:t>$687 </a:t>
            </a:r>
            <a:r>
              <a:rPr lang="en-US" sz="3200" b="1" dirty="0">
                <a:solidFill>
                  <a:schemeClr val="tx1"/>
                </a:solidFill>
                <a:cs typeface="ＭＳ Ｐゴシック" charset="0"/>
              </a:rPr>
              <a:t>Million </a:t>
            </a:r>
            <a:r>
              <a:rPr lang="en-US" sz="3200" dirty="0">
                <a:solidFill>
                  <a:schemeClr val="tx1"/>
                </a:solidFill>
                <a:cs typeface="ＭＳ Ｐゴシック" charset="0"/>
              </a:rPr>
              <a:t>of investments funded across state in first </a:t>
            </a:r>
            <a:r>
              <a:rPr lang="en-US" sz="3200" dirty="0" smtClean="0">
                <a:solidFill>
                  <a:schemeClr val="tx1"/>
                </a:solidFill>
                <a:cs typeface="ＭＳ Ｐゴシック" charset="0"/>
              </a:rPr>
              <a:t>three </a:t>
            </a:r>
            <a:r>
              <a:rPr lang="en-US" sz="3200" dirty="0">
                <a:solidFill>
                  <a:schemeClr val="tx1"/>
                </a:solidFill>
                <a:cs typeface="ＭＳ Ｐゴシック" charset="0"/>
              </a:rPr>
              <a:t>rounds starting in 2015</a:t>
            </a:r>
          </a:p>
          <a:p>
            <a:pPr>
              <a:buFont typeface="Arial" charset="0"/>
              <a:buChar char="•"/>
              <a:defRPr/>
            </a:pPr>
            <a:endParaRPr lang="en-US" sz="3200" dirty="0">
              <a:solidFill>
                <a:schemeClr val="tx1"/>
              </a:solidFill>
              <a:cs typeface="ＭＳ Ｐゴシック" charset="0"/>
            </a:endParaRPr>
          </a:p>
          <a:p>
            <a:pPr>
              <a:buFont typeface="Arial" charset="0"/>
              <a:buChar char="•"/>
              <a:defRPr/>
            </a:pPr>
            <a:endParaRPr lang="en-US" sz="3200" dirty="0">
              <a:solidFill>
                <a:schemeClr val="tx1"/>
              </a:solidFill>
              <a:cs typeface="ＭＳ Ｐゴシック" charset="0"/>
            </a:endParaRPr>
          </a:p>
          <a:p>
            <a:pPr>
              <a:buFont typeface="Arial" charset="0"/>
              <a:buChar char="•"/>
              <a:defRPr/>
            </a:pPr>
            <a:endParaRPr lang="en-US" sz="3200" dirty="0">
              <a:solidFill>
                <a:schemeClr val="tx1"/>
              </a:solidFill>
              <a:cs typeface="ＭＳ Ｐゴシック" charset="0"/>
            </a:endParaRPr>
          </a:p>
          <a:p>
            <a:pPr>
              <a:buFont typeface="Arial" charset="0"/>
              <a:buChar char="•"/>
              <a:defRPr/>
            </a:pPr>
            <a:endParaRPr lang="en-US" sz="3200" dirty="0">
              <a:solidFill>
                <a:schemeClr val="tx1"/>
              </a:solidFill>
              <a:cs typeface="ＭＳ Ｐゴシック" charset="0"/>
            </a:endParaRPr>
          </a:p>
          <a:p>
            <a:pPr>
              <a:buFont typeface="Arial" charset="0"/>
              <a:buChar char="•"/>
              <a:defRPr/>
            </a:pPr>
            <a:endParaRPr lang="en-US" sz="3200" dirty="0">
              <a:solidFill>
                <a:schemeClr val="tx1"/>
              </a:solidFill>
              <a:cs typeface="ＭＳ Ｐゴシック" charset="0"/>
            </a:endParaRPr>
          </a:p>
          <a:p>
            <a:pPr marL="0" indent="0">
              <a:buFont typeface="Arial" charset="0"/>
              <a:buNone/>
              <a:defRPr/>
            </a:pPr>
            <a:endParaRPr lang="en-US" sz="3200" dirty="0">
              <a:solidFill>
                <a:schemeClr val="accent2">
                  <a:lumMod val="50000"/>
                </a:schemeClr>
              </a:solidFill>
              <a:cs typeface="ＭＳ Ｐゴシック" charset="0"/>
            </a:endParaRPr>
          </a:p>
          <a:p>
            <a:pPr marL="0" indent="0">
              <a:buFont typeface="Arial" charset="0"/>
              <a:buNone/>
              <a:defRPr/>
            </a:pPr>
            <a:endParaRPr lang="en-US" sz="3200" dirty="0">
              <a:solidFill>
                <a:schemeClr val="accent2">
                  <a:lumMod val="50000"/>
                </a:schemeClr>
              </a:solidFill>
              <a:cs typeface="ＭＳ Ｐゴシック" charset="0"/>
            </a:endParaRPr>
          </a:p>
        </p:txBody>
      </p:sp>
      <p:cxnSp>
        <p:nvCxnSpPr>
          <p:cNvPr id="9" name="Straight Connector 8">
            <a:extLst/>
          </p:cNvPr>
          <p:cNvCxnSpPr/>
          <p:nvPr/>
        </p:nvCxnSpPr>
        <p:spPr>
          <a:xfrm>
            <a:off x="595313" y="6111875"/>
            <a:ext cx="10972800" cy="0"/>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25606" name="Picture 2" descr="C:\Users\DKadin\Desktop\Graphics\hom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6430" y="2733674"/>
            <a:ext cx="1736725" cy="173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3" descr="C:\Users\DKadin\Desktop\Graphics\smokestac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8433" y="2501898"/>
            <a:ext cx="2198688" cy="219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9" name="TextBox 1"/>
          <p:cNvSpPr txBox="1">
            <a:spLocks noChangeArrowheads="1"/>
          </p:cNvSpPr>
          <p:nvPr/>
        </p:nvSpPr>
        <p:spPr bwMode="auto">
          <a:xfrm>
            <a:off x="6330685" y="4640793"/>
            <a:ext cx="3697288"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262626"/>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rgbClr val="262626"/>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rgbClr val="262626"/>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rgbClr val="262626"/>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rgbClr val="262626"/>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262626"/>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262626"/>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262626"/>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262626"/>
                </a:solidFill>
                <a:latin typeface="Calibri" panose="020F0502020204030204" pitchFamily="34" charset="0"/>
                <a:ea typeface="MS PGothic" panose="020B0600070205080204" pitchFamily="34" charset="-128"/>
              </a:defRPr>
            </a:lvl9pPr>
          </a:lstStyle>
          <a:p>
            <a:pPr algn="ctr" eaLnBrk="1" hangingPunct="1">
              <a:lnSpc>
                <a:spcPct val="100000"/>
              </a:lnSpc>
              <a:spcBef>
                <a:spcPct val="0"/>
              </a:spcBef>
              <a:buFontTx/>
              <a:buNone/>
            </a:pPr>
            <a:r>
              <a:rPr lang="en-US" altLang="en-US" sz="3200" b="1" dirty="0" smtClean="0">
                <a:solidFill>
                  <a:srgbClr val="385723"/>
                </a:solidFill>
                <a:cs typeface="Arial" panose="020B0604020202020204" pitchFamily="34" charset="0"/>
              </a:rPr>
              <a:t>~1.6 </a:t>
            </a:r>
            <a:r>
              <a:rPr lang="en-US" altLang="en-US" sz="3200" b="1" dirty="0">
                <a:solidFill>
                  <a:srgbClr val="385723"/>
                </a:solidFill>
                <a:cs typeface="Arial" panose="020B0604020202020204" pitchFamily="34" charset="0"/>
              </a:rPr>
              <a:t>Million Metric Tons of C0</a:t>
            </a:r>
            <a:r>
              <a:rPr lang="en-US" altLang="en-US" sz="3200" b="1" baseline="-25000" dirty="0">
                <a:solidFill>
                  <a:srgbClr val="385723"/>
                </a:solidFill>
                <a:cs typeface="Arial" panose="020B0604020202020204" pitchFamily="34" charset="0"/>
              </a:rPr>
              <a:t>2</a:t>
            </a:r>
          </a:p>
        </p:txBody>
      </p:sp>
      <p:sp>
        <p:nvSpPr>
          <p:cNvPr id="25611" name="TextBox 10"/>
          <p:cNvSpPr txBox="1">
            <a:spLocks noChangeArrowheads="1"/>
          </p:cNvSpPr>
          <p:nvPr/>
        </p:nvSpPr>
        <p:spPr bwMode="auto">
          <a:xfrm>
            <a:off x="2059252" y="4729428"/>
            <a:ext cx="369728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262626"/>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rgbClr val="262626"/>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rgbClr val="262626"/>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rgbClr val="262626"/>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rgbClr val="262626"/>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262626"/>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262626"/>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262626"/>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262626"/>
                </a:solidFill>
                <a:latin typeface="Calibri" panose="020F0502020204030204" pitchFamily="34" charset="0"/>
                <a:ea typeface="MS PGothic" panose="020B0600070205080204" pitchFamily="34" charset="-128"/>
              </a:defRPr>
            </a:lvl9pPr>
          </a:lstStyle>
          <a:p>
            <a:pPr algn="ctr" eaLnBrk="1" hangingPunct="1">
              <a:lnSpc>
                <a:spcPct val="100000"/>
              </a:lnSpc>
              <a:spcBef>
                <a:spcPct val="0"/>
              </a:spcBef>
              <a:buFontTx/>
              <a:buNone/>
            </a:pPr>
            <a:r>
              <a:rPr lang="en-US" altLang="en-US" sz="3200" b="1" dirty="0" smtClean="0">
                <a:solidFill>
                  <a:srgbClr val="385723"/>
                </a:solidFill>
                <a:cs typeface="Arial" panose="020B0604020202020204" pitchFamily="34" charset="0"/>
              </a:rPr>
              <a:t>~6,170 </a:t>
            </a:r>
            <a:r>
              <a:rPr lang="en-US" altLang="en-US" sz="3200" b="1" dirty="0">
                <a:solidFill>
                  <a:srgbClr val="385723"/>
                </a:solidFill>
                <a:cs typeface="Arial" panose="020B0604020202020204" pitchFamily="34" charset="0"/>
              </a:rPr>
              <a:t>Affordable Units</a:t>
            </a:r>
            <a:endParaRPr lang="en-US" altLang="en-US" sz="3200" b="1" baseline="-25000" dirty="0">
              <a:solidFill>
                <a:srgbClr val="385723"/>
              </a:solidFill>
              <a:cs typeface="Arial" panose="020B0604020202020204" pitchFamily="34" charset="0"/>
            </a:endParaRPr>
          </a:p>
        </p:txBody>
      </p:sp>
    </p:spTree>
    <p:extLst>
      <p:ext uri="{BB962C8B-B14F-4D97-AF65-F5344CB8AC3E}">
        <p14:creationId xmlns:p14="http://schemas.microsoft.com/office/powerpoint/2010/main" val="27273456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MacArthurPark.png"/>
          <p:cNvSpPr>
            <a:spLocks noChangeAspect="1" noChangeArrowheads="1"/>
          </p:cNvSpPr>
          <p:nvPr/>
        </p:nvSpPr>
        <p:spPr bwMode="auto">
          <a:xfrm>
            <a:off x="222002" y="-144463"/>
            <a:ext cx="405395"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3" name="Rectangle 112"/>
          <p:cNvSpPr/>
          <p:nvPr/>
        </p:nvSpPr>
        <p:spPr>
          <a:xfrm>
            <a:off x="32982" y="7937"/>
            <a:ext cx="12161838" cy="8382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Florence Neighborhood Mobility</a:t>
            </a:r>
            <a:endParaRPr lang="en-US" sz="3200" b="1" dirty="0"/>
          </a:p>
          <a:p>
            <a:pPr algn="ctr"/>
            <a:r>
              <a:rPr lang="en-US" sz="2800" dirty="0" smtClean="0"/>
              <a:t>TOD </a:t>
            </a:r>
            <a:r>
              <a:rPr lang="en-US" sz="2800" dirty="0"/>
              <a:t>Project – County of Los Angeles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1112520"/>
            <a:ext cx="7466214" cy="4831080"/>
          </a:xfrm>
          <a:prstGeom prst="rect">
            <a:avLst/>
          </a:prstGeom>
        </p:spPr>
      </p:pic>
      <p:graphicFrame>
        <p:nvGraphicFramePr>
          <p:cNvPr id="3" name="Table 2"/>
          <p:cNvGraphicFramePr>
            <a:graphicFrameLocks noGrp="1"/>
          </p:cNvGraphicFramePr>
          <p:nvPr>
            <p:extLst/>
          </p:nvPr>
        </p:nvGraphicFramePr>
        <p:xfrm>
          <a:off x="7315200" y="899160"/>
          <a:ext cx="4724400" cy="5120640"/>
        </p:xfrm>
        <a:graphic>
          <a:graphicData uri="http://schemas.openxmlformats.org/drawingml/2006/table">
            <a:tbl>
              <a:tblPr firstRow="1" bandRow="1">
                <a:tableStyleId>{5C22544A-7EE6-4342-B048-85BDC9FD1C3A}</a:tableStyleId>
              </a:tblPr>
              <a:tblGrid>
                <a:gridCol w="4724400">
                  <a:extLst>
                    <a:ext uri="{9D8B030D-6E8A-4147-A177-3AD203B41FA5}">
                      <a16:colId xmlns:a16="http://schemas.microsoft.com/office/drawing/2014/main" val="20000"/>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bg2">
                              <a:lumMod val="25000"/>
                            </a:schemeClr>
                          </a:solidFill>
                        </a:rPr>
                        <a:t>Project Details</a:t>
                      </a:r>
                    </a:p>
                  </a:txBody>
                  <a:tcPr>
                    <a:solidFill>
                      <a:srgbClr val="BCD5FA"/>
                    </a:solidFill>
                  </a:tcPr>
                </a:tc>
                <a:extLst>
                  <a:ext uri="{0D108BD9-81ED-4DB2-BD59-A6C34878D82A}">
                    <a16:rowId xmlns:a16="http://schemas.microsoft.com/office/drawing/2014/main" val="10000"/>
                  </a:ext>
                </a:extLst>
              </a:tr>
              <a:tr h="370840">
                <a:tc>
                  <a:txBody>
                    <a:bodyPr/>
                    <a:lstStyle/>
                    <a:p>
                      <a:pPr marL="285750" lvl="0" indent="-285750">
                        <a:buFont typeface="Arial" panose="020B0604020202020204" pitchFamily="34" charset="0"/>
                        <a:buChar char="•"/>
                      </a:pPr>
                      <a:r>
                        <a:rPr lang="en-US" sz="1800" kern="1200" dirty="0">
                          <a:solidFill>
                            <a:schemeClr val="bg1"/>
                          </a:solidFill>
                          <a:effectLst/>
                          <a:latin typeface="+mn-lt"/>
                          <a:ea typeface="+mn-ea"/>
                          <a:cs typeface="+mn-cs"/>
                        </a:rPr>
                        <a:t>96-100% DAC</a:t>
                      </a:r>
                    </a:p>
                    <a:p>
                      <a:pPr marL="285750" lvl="0" indent="-285750">
                        <a:buFont typeface="Arial" panose="020B0604020202020204" pitchFamily="34" charset="0"/>
                        <a:buChar char="•"/>
                      </a:pPr>
                      <a:r>
                        <a:rPr lang="en-US" sz="1800" kern="1200" dirty="0">
                          <a:solidFill>
                            <a:schemeClr val="bg1"/>
                          </a:solidFill>
                          <a:effectLst/>
                          <a:latin typeface="+mn-lt"/>
                          <a:ea typeface="+mn-ea"/>
                          <a:cs typeface="+mn-cs"/>
                        </a:rPr>
                        <a:t>108 affordable housing units for 30-60% AMI</a:t>
                      </a:r>
                    </a:p>
                    <a:p>
                      <a:pPr marL="285750" lvl="0" indent="-285750">
                        <a:buFont typeface="Arial" panose="020B0604020202020204" pitchFamily="34" charset="0"/>
                        <a:buChar char="•"/>
                      </a:pPr>
                      <a:r>
                        <a:rPr lang="en-US" sz="1800" kern="1200" dirty="0">
                          <a:solidFill>
                            <a:schemeClr val="bg1"/>
                          </a:solidFill>
                          <a:effectLst/>
                          <a:latin typeface="+mn-lt"/>
                          <a:ea typeface="+mn-ea"/>
                          <a:cs typeface="+mn-cs"/>
                        </a:rPr>
                        <a:t>100% Affordable</a:t>
                      </a:r>
                    </a:p>
                    <a:p>
                      <a:pPr marL="285750" lvl="0" indent="-285750">
                        <a:buFont typeface="Arial" panose="020B0604020202020204" pitchFamily="34" charset="0"/>
                        <a:buChar char="•"/>
                      </a:pPr>
                      <a:r>
                        <a:rPr lang="en-US" sz="1800" kern="1200" dirty="0">
                          <a:solidFill>
                            <a:schemeClr val="bg1"/>
                          </a:solidFill>
                          <a:effectLst/>
                          <a:latin typeface="+mn-lt"/>
                          <a:ea typeface="+mn-ea"/>
                          <a:cs typeface="+mn-cs"/>
                        </a:rPr>
                        <a:t>Density: 117 units/acre</a:t>
                      </a:r>
                    </a:p>
                    <a:p>
                      <a:pPr marL="285750" lvl="0" indent="-285750">
                        <a:buFont typeface="Arial" panose="020B0604020202020204" pitchFamily="34" charset="0"/>
                        <a:buChar char="•"/>
                      </a:pPr>
                      <a:r>
                        <a:rPr lang="en-US" sz="1800" kern="1200" dirty="0">
                          <a:solidFill>
                            <a:schemeClr val="bg1"/>
                          </a:solidFill>
                          <a:effectLst/>
                          <a:latin typeface="+mn-lt"/>
                          <a:ea typeface="+mn-ea"/>
                          <a:cs typeface="+mn-cs"/>
                        </a:rPr>
                        <a:t>54 units set aside for those </a:t>
                      </a:r>
                      <a:r>
                        <a:rPr lang="en-US" sz="1800" kern="1200" baseline="0" dirty="0">
                          <a:solidFill>
                            <a:schemeClr val="bg1"/>
                          </a:solidFill>
                          <a:effectLst/>
                          <a:latin typeface="+mn-lt"/>
                          <a:ea typeface="+mn-ea"/>
                          <a:cs typeface="+mn-cs"/>
                        </a:rPr>
                        <a:t>at risk of homelessness; workforce development center</a:t>
                      </a:r>
                      <a:endParaRPr lang="en-US" sz="1800" kern="1200" dirty="0">
                        <a:solidFill>
                          <a:schemeClr val="bg1"/>
                        </a:solidFill>
                        <a:effectLst/>
                        <a:latin typeface="+mn-lt"/>
                        <a:ea typeface="+mn-ea"/>
                        <a:cs typeface="+mn-cs"/>
                      </a:endParaRPr>
                    </a:p>
                  </a:txBody>
                  <a:tcPr>
                    <a:solidFill>
                      <a:srgbClr val="3784B3"/>
                    </a:solidFill>
                  </a:tcPr>
                </a:tc>
                <a:extLst>
                  <a:ext uri="{0D108BD9-81ED-4DB2-BD59-A6C34878D82A}">
                    <a16:rowId xmlns:a16="http://schemas.microsoft.com/office/drawing/2014/main" val="10001"/>
                  </a:ext>
                </a:extLst>
              </a:tr>
              <a:tr h="370840">
                <a:tc>
                  <a:txBody>
                    <a:bodyPr/>
                    <a:lstStyle/>
                    <a:p>
                      <a:pPr marL="285750" lvl="0" indent="-285750">
                        <a:buFont typeface="Arial" panose="020B0604020202020204" pitchFamily="34" charset="0"/>
                        <a:buChar char="•"/>
                      </a:pPr>
                      <a:r>
                        <a:rPr lang="en-US" sz="1800" kern="1200" dirty="0">
                          <a:solidFill>
                            <a:schemeClr val="bg1"/>
                          </a:solidFill>
                          <a:effectLst/>
                          <a:latin typeface="+mn-lt"/>
                          <a:ea typeface="+mn-ea"/>
                          <a:cs typeface="+mn-cs"/>
                        </a:rPr>
                        <a:t>Transportation Service: Bikeway and walkway improvements</a:t>
                      </a:r>
                    </a:p>
                    <a:p>
                      <a:pPr marL="285750" lvl="0" indent="-285750">
                        <a:buFont typeface="Arial" panose="020B0604020202020204" pitchFamily="34" charset="0"/>
                        <a:buChar char="•"/>
                      </a:pPr>
                      <a:r>
                        <a:rPr lang="en-US" sz="1800" kern="1200" dirty="0">
                          <a:solidFill>
                            <a:schemeClr val="bg1"/>
                          </a:solidFill>
                          <a:effectLst/>
                          <a:latin typeface="+mn-lt"/>
                          <a:ea typeface="+mn-ea"/>
                          <a:cs typeface="+mn-cs"/>
                        </a:rPr>
                        <a:t>Creates a walking path in local park that enhances </a:t>
                      </a:r>
                      <a:r>
                        <a:rPr lang="en-US" sz="1800" kern="1200" dirty="0" err="1">
                          <a:solidFill>
                            <a:schemeClr val="bg1"/>
                          </a:solidFill>
                          <a:effectLst/>
                          <a:latin typeface="+mn-lt"/>
                          <a:ea typeface="+mn-ea"/>
                          <a:cs typeface="+mn-cs"/>
                        </a:rPr>
                        <a:t>stormwater</a:t>
                      </a:r>
                      <a:r>
                        <a:rPr lang="en-US" sz="1800" kern="1200" dirty="0">
                          <a:solidFill>
                            <a:schemeClr val="bg1"/>
                          </a:solidFill>
                          <a:effectLst/>
                          <a:latin typeface="+mn-lt"/>
                          <a:ea typeface="+mn-ea"/>
                          <a:cs typeface="+mn-cs"/>
                        </a:rPr>
                        <a:t> capture</a:t>
                      </a:r>
                    </a:p>
                  </a:txBody>
                  <a:tcPr>
                    <a:solidFill>
                      <a:srgbClr val="0B4293"/>
                    </a:solidFill>
                  </a:tcPr>
                </a:tc>
                <a:extLst>
                  <a:ext uri="{0D108BD9-81ED-4DB2-BD59-A6C34878D82A}">
                    <a16:rowId xmlns:a16="http://schemas.microsoft.com/office/drawing/2014/main" val="10002"/>
                  </a:ext>
                </a:extLst>
              </a:tr>
              <a:tr h="370840">
                <a:tc>
                  <a:txBody>
                    <a:bodyPr/>
                    <a:lstStyle/>
                    <a:p>
                      <a:pPr lvl="0"/>
                      <a:r>
                        <a:rPr lang="en-US" sz="1800" kern="1200" dirty="0">
                          <a:solidFill>
                            <a:schemeClr val="bg1"/>
                          </a:solidFill>
                          <a:effectLst/>
                          <a:latin typeface="+mn-lt"/>
                          <a:ea typeface="+mn-ea"/>
                          <a:cs typeface="+mn-cs"/>
                        </a:rPr>
                        <a:t>AHD: $7,027,908 			</a:t>
                      </a:r>
                    </a:p>
                    <a:p>
                      <a:pPr lvl="0"/>
                      <a:r>
                        <a:rPr lang="en-US" sz="1800" kern="1200" dirty="0">
                          <a:solidFill>
                            <a:schemeClr val="bg1"/>
                          </a:solidFill>
                          <a:effectLst/>
                          <a:latin typeface="+mn-lt"/>
                          <a:ea typeface="+mn-ea"/>
                          <a:cs typeface="+mn-cs"/>
                        </a:rPr>
                        <a:t>STI: $3,020,230 </a:t>
                      </a:r>
                    </a:p>
                    <a:p>
                      <a:pPr lvl="0"/>
                      <a:r>
                        <a:rPr lang="en-US" sz="1800" kern="1200" dirty="0">
                          <a:solidFill>
                            <a:schemeClr val="bg1"/>
                          </a:solidFill>
                          <a:effectLst/>
                          <a:latin typeface="+mn-lt"/>
                          <a:ea typeface="+mn-ea"/>
                          <a:cs typeface="+mn-cs"/>
                        </a:rPr>
                        <a:t>TRA:</a:t>
                      </a:r>
                      <a:r>
                        <a:rPr lang="en-US" sz="1800" kern="1200" baseline="0" dirty="0">
                          <a:solidFill>
                            <a:schemeClr val="bg1"/>
                          </a:solidFill>
                          <a:effectLst/>
                          <a:latin typeface="+mn-lt"/>
                          <a:ea typeface="+mn-ea"/>
                          <a:cs typeface="+mn-cs"/>
                        </a:rPr>
                        <a:t> $622,435 </a:t>
                      </a:r>
                      <a:r>
                        <a:rPr lang="en-US" sz="1800" kern="1200" dirty="0">
                          <a:solidFill>
                            <a:schemeClr val="bg1"/>
                          </a:solidFill>
                          <a:effectLst/>
                          <a:latin typeface="+mn-lt"/>
                          <a:ea typeface="+mn-ea"/>
                          <a:cs typeface="+mn-cs"/>
                        </a:rPr>
                        <a:t>	</a:t>
                      </a:r>
                    </a:p>
                    <a:p>
                      <a:pPr lvl="0"/>
                      <a:r>
                        <a:rPr lang="en-US" sz="1800" kern="1200" dirty="0">
                          <a:solidFill>
                            <a:schemeClr val="bg1"/>
                          </a:solidFill>
                          <a:effectLst/>
                          <a:latin typeface="+mn-lt"/>
                          <a:ea typeface="+mn-ea"/>
                          <a:cs typeface="+mn-cs"/>
                        </a:rPr>
                        <a:t>Program: $127,495</a:t>
                      </a:r>
                    </a:p>
                    <a:p>
                      <a:pPr lvl="0"/>
                      <a:r>
                        <a:rPr lang="en-US" sz="1800" b="1" kern="1200" dirty="0">
                          <a:solidFill>
                            <a:schemeClr val="bg1"/>
                          </a:solidFill>
                          <a:effectLst/>
                          <a:latin typeface="+mn-lt"/>
                          <a:ea typeface="+mn-ea"/>
                          <a:cs typeface="+mn-cs"/>
                        </a:rPr>
                        <a:t>Total Award amount: $10,798,068 	</a:t>
                      </a:r>
                    </a:p>
                  </a:txBody>
                  <a:tcPr>
                    <a:solidFill>
                      <a:schemeClr val="bg2">
                        <a:lumMod val="25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1999201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3076" name="Picture 4" descr="http://ahsc.lacounty.gov/wp-content/uploads/2018/07/AHSC-Forum-1.jpg"/>
          <p:cNvPicPr>
            <a:picLocks noChangeAspect="1" noChangeArrowheads="1"/>
          </p:cNvPicPr>
          <p:nvPr/>
        </p:nvPicPr>
        <p:blipFill rotWithShape="1">
          <a:blip r:embed="rId3">
            <a:extLst>
              <a:ext uri="{28A0092B-C50C-407E-A947-70E740481C1C}">
                <a14:useLocalDpi xmlns:a14="http://schemas.microsoft.com/office/drawing/2010/main" val="0"/>
              </a:ext>
            </a:extLst>
          </a:blip>
          <a:srcRect t="43341"/>
          <a:stretch/>
        </p:blipFill>
        <p:spPr bwMode="auto">
          <a:xfrm>
            <a:off x="0" y="123825"/>
            <a:ext cx="12192000" cy="554456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52400" y="5727700"/>
            <a:ext cx="4965700" cy="369332"/>
          </a:xfrm>
          <a:prstGeom prst="rect">
            <a:avLst/>
          </a:prstGeom>
          <a:noFill/>
        </p:spPr>
        <p:txBody>
          <a:bodyPr wrap="square" rtlCol="0">
            <a:spAutoFit/>
          </a:bodyPr>
          <a:lstStyle/>
          <a:p>
            <a:r>
              <a:rPr lang="en-US" dirty="0" smtClean="0"/>
              <a:t>Source: </a:t>
            </a:r>
            <a:r>
              <a:rPr lang="en-US" dirty="0"/>
              <a:t>LA County, http://ahsc.lacounty.gov</a:t>
            </a:r>
            <a:r>
              <a:rPr lang="en-US" dirty="0" smtClean="0"/>
              <a:t>/  </a:t>
            </a:r>
            <a:endParaRPr lang="en-US" dirty="0"/>
          </a:p>
        </p:txBody>
      </p:sp>
    </p:spTree>
    <p:extLst>
      <p:ext uri="{BB962C8B-B14F-4D97-AF65-F5344CB8AC3E}">
        <p14:creationId xmlns:p14="http://schemas.microsoft.com/office/powerpoint/2010/main" val="8348454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MacArthurPark.png"/>
          <p:cNvSpPr>
            <a:spLocks noChangeAspect="1" noChangeArrowheads="1"/>
          </p:cNvSpPr>
          <p:nvPr/>
        </p:nvSpPr>
        <p:spPr bwMode="auto">
          <a:xfrm>
            <a:off x="222002" y="-144463"/>
            <a:ext cx="405395"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3" name="Rectangle 112"/>
          <p:cNvSpPr/>
          <p:nvPr/>
        </p:nvSpPr>
        <p:spPr>
          <a:xfrm>
            <a:off x="15081" y="0"/>
            <a:ext cx="12161838" cy="8382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Arrowhead Grove 2 &amp; 3</a:t>
            </a:r>
          </a:p>
          <a:p>
            <a:pPr algn="ctr"/>
            <a:r>
              <a:rPr lang="en-US" sz="2400" dirty="0"/>
              <a:t>ICP Project – City of San Bernardino</a:t>
            </a:r>
          </a:p>
        </p:txBody>
      </p:sp>
      <p:graphicFrame>
        <p:nvGraphicFramePr>
          <p:cNvPr id="9" name="Table 8"/>
          <p:cNvGraphicFramePr>
            <a:graphicFrameLocks noGrp="1"/>
          </p:cNvGraphicFramePr>
          <p:nvPr>
            <p:extLst/>
          </p:nvPr>
        </p:nvGraphicFramePr>
        <p:xfrm>
          <a:off x="7320951" y="865034"/>
          <a:ext cx="4724400" cy="5230967"/>
        </p:xfrm>
        <a:graphic>
          <a:graphicData uri="http://schemas.openxmlformats.org/drawingml/2006/table">
            <a:tbl>
              <a:tblPr firstRow="1" bandRow="1">
                <a:tableStyleId>{5C22544A-7EE6-4342-B048-85BDC9FD1C3A}</a:tableStyleId>
              </a:tblPr>
              <a:tblGrid>
                <a:gridCol w="4724400">
                  <a:extLst>
                    <a:ext uri="{9D8B030D-6E8A-4147-A177-3AD203B41FA5}">
                      <a16:colId xmlns:a16="http://schemas.microsoft.com/office/drawing/2014/main" val="20000"/>
                    </a:ext>
                  </a:extLst>
                </a:gridCol>
              </a:tblGrid>
              <a:tr h="41694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bg2">
                              <a:lumMod val="25000"/>
                            </a:schemeClr>
                          </a:solidFill>
                        </a:rPr>
                        <a:t>Project Details</a:t>
                      </a:r>
                    </a:p>
                  </a:txBody>
                  <a:tcPr>
                    <a:solidFill>
                      <a:srgbClr val="BCD5FA"/>
                    </a:solidFill>
                  </a:tcPr>
                </a:tc>
                <a:extLst>
                  <a:ext uri="{0D108BD9-81ED-4DB2-BD59-A6C34878D82A}">
                    <a16:rowId xmlns:a16="http://schemas.microsoft.com/office/drawing/2014/main" val="10000"/>
                  </a:ext>
                </a:extLst>
              </a:tr>
              <a:tr h="2084704">
                <a:tc>
                  <a:txBody>
                    <a:bodyPr/>
                    <a:lstStyle/>
                    <a:p>
                      <a:pPr marL="285750" indent="-285750">
                        <a:buFont typeface="Arial" panose="020B0604020202020204" pitchFamily="34" charset="0"/>
                        <a:buChar char="•"/>
                      </a:pPr>
                      <a:r>
                        <a:rPr lang="en-US" sz="1800" dirty="0">
                          <a:solidFill>
                            <a:schemeClr val="bg1"/>
                          </a:solidFill>
                        </a:rPr>
                        <a:t>91-95% DAC</a:t>
                      </a:r>
                    </a:p>
                    <a:p>
                      <a:pPr marL="285750" indent="-285750">
                        <a:buFont typeface="Arial" panose="020B0604020202020204" pitchFamily="34" charset="0"/>
                        <a:buChar char="•"/>
                      </a:pPr>
                      <a:r>
                        <a:rPr lang="en-US" sz="1800" dirty="0">
                          <a:solidFill>
                            <a:schemeClr val="bg1"/>
                          </a:solidFill>
                        </a:rPr>
                        <a:t>147 affordable housing units for 30-60% AMI</a:t>
                      </a:r>
                    </a:p>
                    <a:p>
                      <a:pPr marL="742950" lvl="1" indent="-285750">
                        <a:buFont typeface="Wingdings" panose="05000000000000000000" pitchFamily="2" charset="2"/>
                        <a:buChar char="§"/>
                      </a:pPr>
                      <a:r>
                        <a:rPr lang="en-US" sz="1800" dirty="0">
                          <a:solidFill>
                            <a:schemeClr val="bg1"/>
                          </a:solidFill>
                        </a:rPr>
                        <a:t>22 one-bedroom</a:t>
                      </a:r>
                    </a:p>
                    <a:p>
                      <a:pPr marL="742950" lvl="1" indent="-285750">
                        <a:buFont typeface="Wingdings" panose="05000000000000000000" pitchFamily="2" charset="2"/>
                        <a:buChar char="§"/>
                      </a:pPr>
                      <a:r>
                        <a:rPr lang="en-US" sz="1800" dirty="0">
                          <a:solidFill>
                            <a:schemeClr val="bg1"/>
                          </a:solidFill>
                        </a:rPr>
                        <a:t>81 two-bedroom</a:t>
                      </a:r>
                    </a:p>
                    <a:p>
                      <a:pPr marL="742950" lvl="1" indent="-285750">
                        <a:buFont typeface="Wingdings" panose="05000000000000000000" pitchFamily="2" charset="2"/>
                        <a:buChar char="§"/>
                      </a:pPr>
                      <a:r>
                        <a:rPr lang="en-US" sz="1800" dirty="0">
                          <a:solidFill>
                            <a:schemeClr val="bg1"/>
                          </a:solidFill>
                        </a:rPr>
                        <a:t>34 three-bedroom</a:t>
                      </a:r>
                    </a:p>
                    <a:p>
                      <a:pPr marL="742950" lvl="1" indent="-285750">
                        <a:buFont typeface="Wingdings" panose="05000000000000000000" pitchFamily="2" charset="2"/>
                        <a:buChar char="§"/>
                      </a:pPr>
                      <a:r>
                        <a:rPr lang="en-US" sz="1800" dirty="0">
                          <a:solidFill>
                            <a:schemeClr val="bg1"/>
                          </a:solidFill>
                        </a:rPr>
                        <a:t>10 four-bedroom</a:t>
                      </a:r>
                    </a:p>
                    <a:p>
                      <a:pPr marL="285750" indent="-285750">
                        <a:buFont typeface="Arial" panose="020B0604020202020204" pitchFamily="34" charset="0"/>
                        <a:buChar char="•"/>
                      </a:pPr>
                      <a:r>
                        <a:rPr lang="en-US" sz="1800" dirty="0">
                          <a:solidFill>
                            <a:schemeClr val="bg1"/>
                          </a:solidFill>
                        </a:rPr>
                        <a:t>80% Affordable</a:t>
                      </a:r>
                    </a:p>
                    <a:p>
                      <a:pPr marL="285750" indent="-285750">
                        <a:buFont typeface="Arial" panose="020B0604020202020204" pitchFamily="34" charset="0"/>
                        <a:buChar char="•"/>
                      </a:pPr>
                      <a:r>
                        <a:rPr lang="en-US" sz="1800" dirty="0">
                          <a:solidFill>
                            <a:schemeClr val="bg1"/>
                          </a:solidFill>
                        </a:rPr>
                        <a:t>Community center with social</a:t>
                      </a:r>
                      <a:r>
                        <a:rPr lang="en-US" sz="1800" baseline="0" dirty="0">
                          <a:solidFill>
                            <a:schemeClr val="bg1"/>
                          </a:solidFill>
                        </a:rPr>
                        <a:t> services </a:t>
                      </a:r>
                      <a:endParaRPr lang="en-US" sz="1800" dirty="0">
                        <a:solidFill>
                          <a:schemeClr val="bg1"/>
                        </a:solidFill>
                      </a:endParaRPr>
                    </a:p>
                  </a:txBody>
                  <a:tcPr>
                    <a:solidFill>
                      <a:srgbClr val="3784B3"/>
                    </a:solidFill>
                  </a:tcPr>
                </a:tc>
                <a:extLst>
                  <a:ext uri="{0D108BD9-81ED-4DB2-BD59-A6C34878D82A}">
                    <a16:rowId xmlns:a16="http://schemas.microsoft.com/office/drawing/2014/main" val="10001"/>
                  </a:ext>
                </a:extLst>
              </a:tr>
              <a:tr h="1084046">
                <a:tc>
                  <a:txBody>
                    <a:bodyPr/>
                    <a:lstStyle/>
                    <a:p>
                      <a:pPr marL="285750" indent="-285750">
                        <a:buFont typeface="Arial" panose="020B0604020202020204" pitchFamily="34" charset="0"/>
                        <a:buChar char="•"/>
                      </a:pPr>
                      <a:r>
                        <a:rPr lang="en-US" sz="1800" dirty="0">
                          <a:solidFill>
                            <a:schemeClr val="bg1"/>
                          </a:solidFill>
                        </a:rPr>
                        <a:t>Transportation Service: Bikeway</a:t>
                      </a:r>
                      <a:r>
                        <a:rPr lang="en-US" sz="1800" baseline="0" dirty="0">
                          <a:solidFill>
                            <a:schemeClr val="bg1"/>
                          </a:solidFill>
                        </a:rPr>
                        <a:t> and walkway</a:t>
                      </a:r>
                      <a:endParaRPr lang="en-US" sz="1800" dirty="0">
                        <a:solidFill>
                          <a:schemeClr val="bg1"/>
                        </a:solidFill>
                      </a:endParaRPr>
                    </a:p>
                    <a:p>
                      <a:pPr marL="285750" indent="-285750">
                        <a:buFont typeface="Arial" panose="020B0604020202020204" pitchFamily="34" charset="0"/>
                        <a:buChar char="•"/>
                      </a:pPr>
                      <a:r>
                        <a:rPr lang="en-US" sz="1800" dirty="0">
                          <a:solidFill>
                            <a:schemeClr val="bg1"/>
                          </a:solidFill>
                        </a:rPr>
                        <a:t>Half-mile</a:t>
                      </a:r>
                      <a:r>
                        <a:rPr lang="en-US" sz="1800" baseline="0" dirty="0">
                          <a:solidFill>
                            <a:schemeClr val="bg1"/>
                          </a:solidFill>
                        </a:rPr>
                        <a:t> of safe and accessible walkways that will connect housing to local Elementary school</a:t>
                      </a:r>
                      <a:endParaRPr lang="en-US" sz="1800" dirty="0">
                        <a:solidFill>
                          <a:schemeClr val="bg1"/>
                        </a:solidFill>
                      </a:endParaRPr>
                    </a:p>
                  </a:txBody>
                  <a:tcPr>
                    <a:solidFill>
                      <a:srgbClr val="0B4293"/>
                    </a:solidFill>
                  </a:tcPr>
                </a:tc>
                <a:extLst>
                  <a:ext uri="{0D108BD9-81ED-4DB2-BD59-A6C34878D82A}">
                    <a16:rowId xmlns:a16="http://schemas.microsoft.com/office/drawing/2014/main" val="10002"/>
                  </a:ext>
                </a:extLst>
              </a:tr>
              <a:tr h="1299047">
                <a:tc>
                  <a:txBody>
                    <a:bodyPr/>
                    <a:lstStyle/>
                    <a:p>
                      <a:pPr marL="285750" indent="-285750">
                        <a:buFont typeface="Arial" panose="020B0604020202020204" pitchFamily="34" charset="0"/>
                        <a:buChar char="•"/>
                      </a:pPr>
                      <a:r>
                        <a:rPr lang="en-US" sz="1800" dirty="0">
                          <a:solidFill>
                            <a:schemeClr val="bg1"/>
                          </a:solidFill>
                        </a:rPr>
                        <a:t>AHD: </a:t>
                      </a:r>
                      <a:r>
                        <a:rPr lang="en-US" sz="1800" dirty="0" smtClean="0">
                          <a:solidFill>
                            <a:schemeClr val="bg1"/>
                          </a:solidFill>
                        </a:rPr>
                        <a:t>$17,422,714 </a:t>
                      </a:r>
                      <a:endParaRPr lang="en-US" sz="1800" dirty="0">
                        <a:solidFill>
                          <a:schemeClr val="bg1"/>
                        </a:solidFill>
                      </a:endParaRPr>
                    </a:p>
                    <a:p>
                      <a:pPr marL="285750" indent="-285750">
                        <a:buFont typeface="Arial" panose="020B0604020202020204" pitchFamily="34" charset="0"/>
                        <a:buChar char="•"/>
                      </a:pPr>
                      <a:r>
                        <a:rPr lang="en-US" sz="1800" dirty="0">
                          <a:solidFill>
                            <a:schemeClr val="bg1"/>
                          </a:solidFill>
                        </a:rPr>
                        <a:t>STI: </a:t>
                      </a:r>
                      <a:r>
                        <a:rPr lang="en-US" sz="1800" dirty="0" smtClean="0">
                          <a:solidFill>
                            <a:schemeClr val="bg1"/>
                          </a:solidFill>
                        </a:rPr>
                        <a:t>$1,865,264 </a:t>
                      </a:r>
                      <a:r>
                        <a:rPr lang="en-US" sz="1800" dirty="0">
                          <a:solidFill>
                            <a:schemeClr val="bg1"/>
                          </a:solidFill>
                        </a:rPr>
                        <a:t>	</a:t>
                      </a:r>
                    </a:p>
                    <a:p>
                      <a:pPr marL="285750" indent="-285750">
                        <a:buFont typeface="Arial" panose="020B0604020202020204" pitchFamily="34" charset="0"/>
                        <a:buChar char="•"/>
                      </a:pPr>
                      <a:r>
                        <a:rPr lang="en-US" sz="1800" dirty="0">
                          <a:solidFill>
                            <a:schemeClr val="bg1"/>
                          </a:solidFill>
                        </a:rPr>
                        <a:t>PGM: </a:t>
                      </a:r>
                      <a:r>
                        <a:rPr lang="en-US" sz="1800">
                          <a:solidFill>
                            <a:schemeClr val="bg1"/>
                          </a:solidFill>
                        </a:rPr>
                        <a:t>$</a:t>
                      </a:r>
                      <a:r>
                        <a:rPr lang="en-US" sz="1800" smtClean="0">
                          <a:solidFill>
                            <a:schemeClr val="bg1"/>
                          </a:solidFill>
                        </a:rPr>
                        <a:t>253,300 </a:t>
                      </a:r>
                      <a:r>
                        <a:rPr lang="en-US" sz="1800" dirty="0">
                          <a:solidFill>
                            <a:schemeClr val="bg1"/>
                          </a:solidFill>
                        </a:rPr>
                        <a:t>			</a:t>
                      </a:r>
                    </a:p>
                    <a:p>
                      <a:pPr marL="285750" indent="-285750">
                        <a:buFont typeface="Arial" panose="020B0604020202020204" pitchFamily="34" charset="0"/>
                        <a:buChar char="•"/>
                      </a:pPr>
                      <a:r>
                        <a:rPr lang="en-US" sz="1800" b="1" dirty="0">
                          <a:solidFill>
                            <a:schemeClr val="bg1"/>
                          </a:solidFill>
                        </a:rPr>
                        <a:t>Total Award amount: </a:t>
                      </a:r>
                      <a:r>
                        <a:rPr lang="en-US" sz="1800" b="1" dirty="0" smtClean="0">
                          <a:solidFill>
                            <a:schemeClr val="bg1"/>
                          </a:solidFill>
                        </a:rPr>
                        <a:t>$20,000,000 </a:t>
                      </a:r>
                      <a:endParaRPr lang="en-US" sz="1800" b="1" dirty="0">
                        <a:solidFill>
                          <a:schemeClr val="bg1"/>
                        </a:solidFill>
                      </a:endParaRPr>
                    </a:p>
                  </a:txBody>
                  <a:tcPr>
                    <a:solidFill>
                      <a:schemeClr val="bg2">
                        <a:lumMod val="25000"/>
                      </a:schemeClr>
                    </a:solidFill>
                  </a:tcPr>
                </a:tc>
                <a:extLst>
                  <a:ext uri="{0D108BD9-81ED-4DB2-BD59-A6C34878D82A}">
                    <a16:rowId xmlns:a16="http://schemas.microsoft.com/office/drawing/2014/main" val="10003"/>
                  </a:ext>
                </a:extLst>
              </a:tr>
            </a:tbl>
          </a:graphicData>
        </a:graphic>
      </p:graphicFrame>
      <p:pic>
        <p:nvPicPr>
          <p:cNvPr id="6" name="Content Placeholder 4">
            <a:extLst>
              <a:ext uri="{FF2B5EF4-FFF2-40B4-BE49-F238E27FC236}">
                <a16:creationId xmlns:a16="http://schemas.microsoft.com/office/drawing/2014/main" id="{4BE0DD80-084C-4A5B-BEB7-5B1006F88514}"/>
              </a:ext>
            </a:extLst>
          </p:cNvPr>
          <p:cNvPicPr>
            <a:picLocks noGrp="1" noChangeAspect="1"/>
          </p:cNvPicPr>
          <p:nvPr/>
        </p:nvPicPr>
        <p:blipFill>
          <a:blip r:embed="rId3">
            <a:extLst>
              <a:ext uri="{28A0092B-C50C-407E-A947-70E740481C1C}">
                <a14:useLocalDpi xmlns:a14="http://schemas.microsoft.com/office/drawing/2010/main" val="0"/>
              </a:ext>
            </a:extLst>
          </a:blip>
          <a:stretch>
            <a:fillRect/>
          </a:stretch>
        </p:blipFill>
        <p:spPr>
          <a:xfrm>
            <a:off x="76201" y="1752600"/>
            <a:ext cx="7212537" cy="3589338"/>
          </a:xfrm>
          <a:prstGeom prst="rect">
            <a:avLst/>
          </a:prstGeom>
        </p:spPr>
      </p:pic>
    </p:spTree>
    <p:extLst>
      <p:ext uri="{BB962C8B-B14F-4D97-AF65-F5344CB8AC3E}">
        <p14:creationId xmlns:p14="http://schemas.microsoft.com/office/powerpoint/2010/main" val="13011119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MacArthurPark.png"/>
          <p:cNvSpPr>
            <a:spLocks noChangeAspect="1" noChangeArrowheads="1"/>
          </p:cNvSpPr>
          <p:nvPr/>
        </p:nvSpPr>
        <p:spPr bwMode="auto">
          <a:xfrm>
            <a:off x="222002" y="-144463"/>
            <a:ext cx="405395"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3" name="Rectangle 112"/>
          <p:cNvSpPr/>
          <p:nvPr/>
        </p:nvSpPr>
        <p:spPr>
          <a:xfrm>
            <a:off x="15081" y="0"/>
            <a:ext cx="12161838" cy="8382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Mountain View Village</a:t>
            </a:r>
            <a:endParaRPr lang="en-US" sz="2800" b="1" dirty="0"/>
          </a:p>
          <a:p>
            <a:pPr algn="ctr"/>
            <a:r>
              <a:rPr lang="en-US" sz="2400" dirty="0" smtClean="0"/>
              <a:t>RIPA </a:t>
            </a:r>
            <a:r>
              <a:rPr lang="en-US" sz="2400" dirty="0"/>
              <a:t>Project </a:t>
            </a:r>
            <a:r>
              <a:rPr lang="en-US" sz="2400" dirty="0" smtClean="0"/>
              <a:t>–Lamont, Kern County</a:t>
            </a:r>
            <a:endParaRPr lang="en-US" sz="2400" dirty="0"/>
          </a:p>
        </p:txBody>
      </p:sp>
      <p:graphicFrame>
        <p:nvGraphicFramePr>
          <p:cNvPr id="9" name="Table 8"/>
          <p:cNvGraphicFramePr>
            <a:graphicFrameLocks noGrp="1"/>
          </p:cNvGraphicFramePr>
          <p:nvPr>
            <p:extLst>
              <p:ext uri="{D42A27DB-BD31-4B8C-83A1-F6EECF244321}">
                <p14:modId xmlns:p14="http://schemas.microsoft.com/office/powerpoint/2010/main" val="3231288902"/>
              </p:ext>
            </p:extLst>
          </p:nvPr>
        </p:nvGraphicFramePr>
        <p:xfrm>
          <a:off x="3733800" y="982663"/>
          <a:ext cx="4724400" cy="5040637"/>
        </p:xfrm>
        <a:graphic>
          <a:graphicData uri="http://schemas.openxmlformats.org/drawingml/2006/table">
            <a:tbl>
              <a:tblPr firstRow="1" bandRow="1">
                <a:tableStyleId>{5C22544A-7EE6-4342-B048-85BDC9FD1C3A}</a:tableStyleId>
              </a:tblPr>
              <a:tblGrid>
                <a:gridCol w="4724400">
                  <a:extLst>
                    <a:ext uri="{9D8B030D-6E8A-4147-A177-3AD203B41FA5}">
                      <a16:colId xmlns:a16="http://schemas.microsoft.com/office/drawing/2014/main" val="20000"/>
                    </a:ext>
                  </a:extLst>
                </a:gridCol>
              </a:tblGrid>
              <a:tr h="49913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bg2">
                              <a:lumMod val="25000"/>
                            </a:schemeClr>
                          </a:solidFill>
                        </a:rPr>
                        <a:t>Project Details</a:t>
                      </a:r>
                    </a:p>
                  </a:txBody>
                  <a:tcPr>
                    <a:solidFill>
                      <a:srgbClr val="BCD5FA"/>
                    </a:solidFill>
                  </a:tcPr>
                </a:tc>
                <a:extLst>
                  <a:ext uri="{0D108BD9-81ED-4DB2-BD59-A6C34878D82A}">
                    <a16:rowId xmlns:a16="http://schemas.microsoft.com/office/drawing/2014/main" val="10000"/>
                  </a:ext>
                </a:extLst>
              </a:tr>
              <a:tr h="805290">
                <a:tc>
                  <a:txBody>
                    <a:bodyPr/>
                    <a:lstStyle/>
                    <a:p>
                      <a:pPr marL="285750" indent="-285750">
                        <a:buFont typeface="Arial" panose="020B0604020202020204" pitchFamily="34" charset="0"/>
                        <a:buChar char="•"/>
                      </a:pPr>
                      <a:r>
                        <a:rPr lang="en-US" sz="1800" dirty="0" smtClean="0">
                          <a:solidFill>
                            <a:schemeClr val="bg1"/>
                          </a:solidFill>
                        </a:rPr>
                        <a:t>40 </a:t>
                      </a:r>
                      <a:r>
                        <a:rPr lang="en-US" sz="1800" dirty="0">
                          <a:solidFill>
                            <a:schemeClr val="bg1"/>
                          </a:solidFill>
                        </a:rPr>
                        <a:t>affordable housing units </a:t>
                      </a:r>
                      <a:r>
                        <a:rPr lang="en-US" sz="1800" dirty="0" smtClean="0">
                          <a:solidFill>
                            <a:schemeClr val="bg1"/>
                          </a:solidFill>
                        </a:rPr>
                        <a:t>for 30-60%</a:t>
                      </a:r>
                      <a:r>
                        <a:rPr lang="en-US" sz="1800" baseline="0" dirty="0" smtClean="0">
                          <a:solidFill>
                            <a:schemeClr val="bg1"/>
                          </a:solidFill>
                        </a:rPr>
                        <a:t> AMI</a:t>
                      </a:r>
                    </a:p>
                    <a:p>
                      <a:pPr marL="285750" indent="-285750">
                        <a:buFont typeface="Arial" panose="020B0604020202020204" pitchFamily="34" charset="0"/>
                        <a:buChar char="•"/>
                      </a:pPr>
                      <a:r>
                        <a:rPr lang="en-US" sz="1800" baseline="0" dirty="0" smtClean="0">
                          <a:solidFill>
                            <a:schemeClr val="bg1"/>
                          </a:solidFill>
                        </a:rPr>
                        <a:t>9 extremely low-income units</a:t>
                      </a:r>
                    </a:p>
                    <a:p>
                      <a:pPr marL="285750" indent="-285750">
                        <a:buFont typeface="Arial" panose="020B0604020202020204" pitchFamily="34" charset="0"/>
                        <a:buChar char="•"/>
                      </a:pPr>
                      <a:r>
                        <a:rPr lang="en-US" sz="1800" baseline="0" dirty="0" smtClean="0">
                          <a:solidFill>
                            <a:schemeClr val="bg1"/>
                          </a:solidFill>
                        </a:rPr>
                        <a:t>Zero-net energy development</a:t>
                      </a:r>
                    </a:p>
                    <a:p>
                      <a:pPr marL="285750" indent="-285750">
                        <a:buFont typeface="Arial" panose="020B0604020202020204" pitchFamily="34" charset="0"/>
                        <a:buChar char="•"/>
                      </a:pPr>
                      <a:endParaRPr lang="en-US" sz="1800" dirty="0" smtClean="0">
                        <a:solidFill>
                          <a:schemeClr val="bg1"/>
                        </a:solidFill>
                      </a:endParaRPr>
                    </a:p>
                  </a:txBody>
                  <a:tcPr>
                    <a:solidFill>
                      <a:srgbClr val="3784B3"/>
                    </a:solidFill>
                  </a:tcPr>
                </a:tc>
                <a:extLst>
                  <a:ext uri="{0D108BD9-81ED-4DB2-BD59-A6C34878D82A}">
                    <a16:rowId xmlns:a16="http://schemas.microsoft.com/office/drawing/2014/main" val="10001"/>
                  </a:ext>
                </a:extLst>
              </a:tr>
              <a:tr h="1755549">
                <a:tc>
                  <a:txBody>
                    <a:bodyPr/>
                    <a:lstStyle/>
                    <a:p>
                      <a:pPr marL="285750" indent="-285750">
                        <a:buFont typeface="Arial" panose="020B0604020202020204" pitchFamily="34" charset="0"/>
                        <a:buChar char="•"/>
                      </a:pPr>
                      <a:r>
                        <a:rPr lang="en-US" sz="1800" dirty="0">
                          <a:solidFill>
                            <a:schemeClr val="bg1"/>
                          </a:solidFill>
                        </a:rPr>
                        <a:t>Transportation Service: </a:t>
                      </a:r>
                      <a:r>
                        <a:rPr lang="en-US" sz="1800" dirty="0" smtClean="0">
                          <a:solidFill>
                            <a:schemeClr val="bg1"/>
                          </a:solidFill>
                        </a:rPr>
                        <a:t>bike lanes and sidewalks</a:t>
                      </a:r>
                      <a:endParaRPr lang="en-US" sz="1800" dirty="0">
                        <a:solidFill>
                          <a:schemeClr val="bg1"/>
                        </a:solidFill>
                      </a:endParaRPr>
                    </a:p>
                    <a:p>
                      <a:pPr marL="285750" indent="-285750">
                        <a:buFont typeface="Arial" panose="020B0604020202020204" pitchFamily="34" charset="0"/>
                        <a:buChar char="•"/>
                      </a:pPr>
                      <a:r>
                        <a:rPr lang="en-US" sz="1800" dirty="0" smtClean="0">
                          <a:solidFill>
                            <a:schemeClr val="bg1"/>
                          </a:solidFill>
                        </a:rPr>
                        <a:t>2 miles of sidewalks, 3</a:t>
                      </a:r>
                      <a:r>
                        <a:rPr lang="en-US" sz="1800" baseline="0" dirty="0" smtClean="0">
                          <a:solidFill>
                            <a:schemeClr val="bg1"/>
                          </a:solidFill>
                        </a:rPr>
                        <a:t> miles of bike lanes</a:t>
                      </a:r>
                    </a:p>
                    <a:p>
                      <a:pPr marL="285750" indent="-285750">
                        <a:buFont typeface="Arial" panose="020B0604020202020204" pitchFamily="34" charset="0"/>
                        <a:buChar char="•"/>
                      </a:pPr>
                      <a:r>
                        <a:rPr lang="en-US" sz="1800" baseline="0" dirty="0" smtClean="0">
                          <a:solidFill>
                            <a:schemeClr val="bg1"/>
                          </a:solidFill>
                        </a:rPr>
                        <a:t>Van share service to employment centers, bike sharing and education programs</a:t>
                      </a:r>
                    </a:p>
                    <a:p>
                      <a:pPr marL="285750" indent="-285750">
                        <a:buFont typeface="Arial" panose="020B0604020202020204" pitchFamily="34" charset="0"/>
                        <a:buChar char="•"/>
                      </a:pPr>
                      <a:r>
                        <a:rPr lang="en-US" sz="1800" baseline="0" dirty="0" smtClean="0">
                          <a:solidFill>
                            <a:schemeClr val="bg1"/>
                          </a:solidFill>
                        </a:rPr>
                        <a:t>Leveraging </a:t>
                      </a:r>
                      <a:r>
                        <a:rPr lang="en-US" sz="1800" baseline="0" dirty="0" err="1" smtClean="0">
                          <a:solidFill>
                            <a:schemeClr val="bg1"/>
                          </a:solidFill>
                        </a:rPr>
                        <a:t>CalTrans</a:t>
                      </a:r>
                      <a:r>
                        <a:rPr lang="en-US" sz="1800" baseline="0" dirty="0" smtClean="0">
                          <a:solidFill>
                            <a:schemeClr val="bg1"/>
                          </a:solidFill>
                        </a:rPr>
                        <a:t> SHOPP grant</a:t>
                      </a:r>
                      <a:endParaRPr lang="en-US" sz="1800" dirty="0">
                        <a:solidFill>
                          <a:schemeClr val="bg1"/>
                        </a:solidFill>
                      </a:endParaRPr>
                    </a:p>
                  </a:txBody>
                  <a:tcPr>
                    <a:solidFill>
                      <a:srgbClr val="0B4293"/>
                    </a:solidFill>
                  </a:tcPr>
                </a:tc>
                <a:extLst>
                  <a:ext uri="{0D108BD9-81ED-4DB2-BD59-A6C34878D82A}">
                    <a16:rowId xmlns:a16="http://schemas.microsoft.com/office/drawing/2014/main" val="10002"/>
                  </a:ext>
                </a:extLst>
              </a:tr>
              <a:tr h="1597233">
                <a:tc>
                  <a:txBody>
                    <a:bodyPr/>
                    <a:lstStyle/>
                    <a:p>
                      <a:pPr marL="285750" indent="-285750">
                        <a:buFont typeface="Arial" panose="020B0604020202020204" pitchFamily="34" charset="0"/>
                        <a:buChar char="•"/>
                      </a:pPr>
                      <a:r>
                        <a:rPr lang="en-US" sz="1800" dirty="0">
                          <a:solidFill>
                            <a:schemeClr val="bg1"/>
                          </a:solidFill>
                        </a:rPr>
                        <a:t>AHD: </a:t>
                      </a:r>
                      <a:r>
                        <a:rPr lang="en-US" sz="1800" dirty="0" smtClean="0">
                          <a:solidFill>
                            <a:schemeClr val="bg1"/>
                          </a:solidFill>
                        </a:rPr>
                        <a:t>$6,053,997 </a:t>
                      </a:r>
                      <a:endParaRPr lang="en-US" sz="1800" dirty="0">
                        <a:solidFill>
                          <a:schemeClr val="bg1"/>
                        </a:solidFill>
                      </a:endParaRPr>
                    </a:p>
                    <a:p>
                      <a:pPr marL="285750" indent="-285750">
                        <a:buFont typeface="Arial" panose="020B0604020202020204" pitchFamily="34" charset="0"/>
                        <a:buChar char="•"/>
                      </a:pPr>
                      <a:r>
                        <a:rPr lang="en-US" sz="1800" dirty="0">
                          <a:solidFill>
                            <a:schemeClr val="bg1"/>
                          </a:solidFill>
                        </a:rPr>
                        <a:t>STI: </a:t>
                      </a:r>
                      <a:r>
                        <a:rPr lang="en-US" sz="1800" dirty="0" smtClean="0">
                          <a:solidFill>
                            <a:schemeClr val="bg1"/>
                          </a:solidFill>
                        </a:rPr>
                        <a:t>$2,065,688 </a:t>
                      </a:r>
                      <a:endParaRPr lang="en-US" sz="1800" dirty="0">
                        <a:solidFill>
                          <a:schemeClr val="bg1"/>
                        </a:solidFill>
                      </a:endParaRPr>
                    </a:p>
                    <a:p>
                      <a:pPr marL="285750" indent="-285750">
                        <a:buFont typeface="Arial" panose="020B0604020202020204" pitchFamily="34" charset="0"/>
                        <a:buChar char="•"/>
                      </a:pPr>
                      <a:r>
                        <a:rPr lang="en-US" sz="1800" dirty="0" smtClean="0">
                          <a:solidFill>
                            <a:schemeClr val="bg1"/>
                          </a:solidFill>
                        </a:rPr>
                        <a:t>TRA:</a:t>
                      </a:r>
                      <a:r>
                        <a:rPr lang="en-US" sz="1800" baseline="0" dirty="0" smtClean="0">
                          <a:solidFill>
                            <a:schemeClr val="bg1"/>
                          </a:solidFill>
                        </a:rPr>
                        <a:t> $20,000</a:t>
                      </a:r>
                    </a:p>
                    <a:p>
                      <a:pPr marL="285750" indent="-285750">
                        <a:buFont typeface="Arial" panose="020B0604020202020204" pitchFamily="34" charset="0"/>
                        <a:buChar char="•"/>
                      </a:pPr>
                      <a:r>
                        <a:rPr lang="en-US" sz="1800" baseline="0" dirty="0" smtClean="0">
                          <a:solidFill>
                            <a:schemeClr val="bg1"/>
                          </a:solidFill>
                        </a:rPr>
                        <a:t>PGM: $86,565</a:t>
                      </a:r>
                      <a:r>
                        <a:rPr lang="en-US" sz="1800" dirty="0">
                          <a:solidFill>
                            <a:schemeClr val="bg1"/>
                          </a:solidFill>
                        </a:rPr>
                        <a:t>		</a:t>
                      </a:r>
                    </a:p>
                    <a:p>
                      <a:pPr marL="285750" indent="-285750">
                        <a:buFont typeface="Arial" panose="020B0604020202020204" pitchFamily="34" charset="0"/>
                        <a:buChar char="•"/>
                      </a:pPr>
                      <a:r>
                        <a:rPr lang="en-US" sz="1800" b="1" dirty="0">
                          <a:solidFill>
                            <a:schemeClr val="bg1"/>
                          </a:solidFill>
                        </a:rPr>
                        <a:t>Total Award amount: </a:t>
                      </a:r>
                      <a:r>
                        <a:rPr lang="en-US" sz="1800" b="1" dirty="0" smtClean="0">
                          <a:solidFill>
                            <a:schemeClr val="bg1"/>
                          </a:solidFill>
                        </a:rPr>
                        <a:t>$8,226,250</a:t>
                      </a:r>
                      <a:endParaRPr lang="en-US" sz="1800" b="0" dirty="0">
                        <a:solidFill>
                          <a:schemeClr val="bg1"/>
                        </a:solidFill>
                      </a:endParaRPr>
                    </a:p>
                  </a:txBody>
                  <a:tcPr>
                    <a:solidFill>
                      <a:schemeClr val="bg2">
                        <a:lumMod val="25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897798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ctrTitle"/>
          </p:nvPr>
        </p:nvSpPr>
        <p:spPr>
          <a:xfrm>
            <a:off x="301625" y="2039938"/>
            <a:ext cx="11552238" cy="1512887"/>
          </a:xfrm>
        </p:spPr>
        <p:txBody>
          <a:bodyPr/>
          <a:lstStyle/>
          <a:p>
            <a:pPr eaLnBrk="1" hangingPunct="1"/>
            <a:r>
              <a:rPr lang="en-US" altLang="en-US" sz="5400" dirty="0" smtClean="0"/>
              <a:t>Questions?</a:t>
            </a:r>
            <a:r>
              <a:rPr lang="en-US" altLang="en-US" sz="3600" dirty="0"/>
              <a:t/>
            </a:r>
            <a:br>
              <a:rPr lang="en-US" altLang="en-US" sz="3600" dirty="0"/>
            </a:br>
            <a:r>
              <a:rPr lang="en-US" altLang="en-US" sz="3600" dirty="0" smtClean="0"/>
              <a:t/>
            </a:r>
            <a:br>
              <a:rPr lang="en-US" altLang="en-US" sz="3600" dirty="0" smtClean="0"/>
            </a:br>
            <a:r>
              <a:rPr lang="en-US" altLang="en-US" sz="3600" dirty="0" smtClean="0"/>
              <a:t>coral.abbott@sgc.ca.gov</a:t>
            </a:r>
            <a:endParaRPr lang="en-US" altLang="en-US" sz="2800" dirty="0" smtClean="0"/>
          </a:p>
        </p:txBody>
      </p:sp>
      <p:sp>
        <p:nvSpPr>
          <p:cNvPr id="24580" name="AutoShape 5" descr="https://media.glassdoor.com/sqll/41852/hcd-squarelogo-1463665934470.png"/>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ts val="1000"/>
              </a:spcBef>
              <a:buFont typeface="Arial" panose="020B0604020202020204" pitchFamily="34" charset="0"/>
              <a:buChar char="•"/>
              <a:defRPr sz="2800">
                <a:solidFill>
                  <a:srgbClr val="262626"/>
                </a:solidFill>
                <a:latin typeface="Calibri" panose="020F0502020204030204" pitchFamily="34" charset="0"/>
                <a:ea typeface="MS PGothic" panose="020B0600070205080204" pitchFamily="34" charset="-128"/>
              </a:defRPr>
            </a:lvl1pPr>
            <a:lvl2pPr marL="742950" indent="-285750" eaLnBrk="0" hangingPunct="0">
              <a:lnSpc>
                <a:spcPct val="90000"/>
              </a:lnSpc>
              <a:spcBef>
                <a:spcPts val="500"/>
              </a:spcBef>
              <a:buFont typeface="Arial" panose="020B0604020202020204" pitchFamily="34" charset="0"/>
              <a:buChar char="•"/>
              <a:defRPr sz="2400">
                <a:solidFill>
                  <a:srgbClr val="262626"/>
                </a:solidFill>
                <a:latin typeface="Calibri" panose="020F0502020204030204" pitchFamily="34" charset="0"/>
                <a:ea typeface="MS PGothic" panose="020B0600070205080204" pitchFamily="34" charset="-128"/>
              </a:defRPr>
            </a:lvl2pPr>
            <a:lvl3pPr marL="1143000" indent="-228600" eaLnBrk="0" hangingPunct="0">
              <a:lnSpc>
                <a:spcPct val="90000"/>
              </a:lnSpc>
              <a:spcBef>
                <a:spcPts val="500"/>
              </a:spcBef>
              <a:buFont typeface="Arial" panose="020B0604020202020204" pitchFamily="34" charset="0"/>
              <a:buChar char="•"/>
              <a:defRPr sz="2000">
                <a:solidFill>
                  <a:srgbClr val="262626"/>
                </a:solidFill>
                <a:latin typeface="Calibri" panose="020F0502020204030204" pitchFamily="34" charset="0"/>
                <a:ea typeface="MS PGothic" panose="020B0600070205080204" pitchFamily="34" charset="-128"/>
              </a:defRPr>
            </a:lvl3pPr>
            <a:lvl4pPr marL="1600200" indent="-228600" eaLnBrk="0" hangingPunct="0">
              <a:lnSpc>
                <a:spcPct val="90000"/>
              </a:lnSpc>
              <a:spcBef>
                <a:spcPts val="500"/>
              </a:spcBef>
              <a:buFont typeface="Arial" panose="020B0604020202020204" pitchFamily="34" charset="0"/>
              <a:buChar char="•"/>
              <a:defRPr>
                <a:solidFill>
                  <a:srgbClr val="262626"/>
                </a:solidFill>
                <a:latin typeface="Calibri" panose="020F0502020204030204" pitchFamily="34" charset="0"/>
                <a:ea typeface="MS PGothic" panose="020B0600070205080204" pitchFamily="34" charset="-128"/>
              </a:defRPr>
            </a:lvl4pPr>
            <a:lvl5pPr marL="2057400" indent="-228600" eaLnBrk="0" hangingPunct="0">
              <a:lnSpc>
                <a:spcPct val="90000"/>
              </a:lnSpc>
              <a:spcBef>
                <a:spcPts val="500"/>
              </a:spcBef>
              <a:buFont typeface="Arial" panose="020B0604020202020204" pitchFamily="34" charset="0"/>
              <a:buChar char="•"/>
              <a:defRPr>
                <a:solidFill>
                  <a:srgbClr val="262626"/>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262626"/>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262626"/>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262626"/>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262626"/>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endParaRPr lang="en-US" altLang="en-US" sz="1800">
              <a:solidFill>
                <a:schemeClr val="tx1"/>
              </a:solidFill>
            </a:endParaRPr>
          </a:p>
        </p:txBody>
      </p:sp>
      <p:sp>
        <p:nvSpPr>
          <p:cNvPr id="24581" name="AutoShape 7" descr="https://media.glassdoor.com/sqll/41852/hcd-squarelogo-1463665934470.png"/>
          <p:cNvSpPr>
            <a:spLocks noChangeAspect="1" noChangeArrowheads="1"/>
          </p:cNvSpPr>
          <p:nvPr/>
        </p:nvSpPr>
        <p:spPr bwMode="auto">
          <a:xfrm>
            <a:off x="296863"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ts val="1000"/>
              </a:spcBef>
              <a:buFont typeface="Arial" panose="020B0604020202020204" pitchFamily="34" charset="0"/>
              <a:buChar char="•"/>
              <a:defRPr sz="2800">
                <a:solidFill>
                  <a:srgbClr val="262626"/>
                </a:solidFill>
                <a:latin typeface="Calibri" panose="020F0502020204030204" pitchFamily="34" charset="0"/>
                <a:ea typeface="MS PGothic" panose="020B0600070205080204" pitchFamily="34" charset="-128"/>
              </a:defRPr>
            </a:lvl1pPr>
            <a:lvl2pPr marL="742950" indent="-285750" eaLnBrk="0" hangingPunct="0">
              <a:lnSpc>
                <a:spcPct val="90000"/>
              </a:lnSpc>
              <a:spcBef>
                <a:spcPts val="500"/>
              </a:spcBef>
              <a:buFont typeface="Arial" panose="020B0604020202020204" pitchFamily="34" charset="0"/>
              <a:buChar char="•"/>
              <a:defRPr sz="2400">
                <a:solidFill>
                  <a:srgbClr val="262626"/>
                </a:solidFill>
                <a:latin typeface="Calibri" panose="020F0502020204030204" pitchFamily="34" charset="0"/>
                <a:ea typeface="MS PGothic" panose="020B0600070205080204" pitchFamily="34" charset="-128"/>
              </a:defRPr>
            </a:lvl2pPr>
            <a:lvl3pPr marL="1143000" indent="-228600" eaLnBrk="0" hangingPunct="0">
              <a:lnSpc>
                <a:spcPct val="90000"/>
              </a:lnSpc>
              <a:spcBef>
                <a:spcPts val="500"/>
              </a:spcBef>
              <a:buFont typeface="Arial" panose="020B0604020202020204" pitchFamily="34" charset="0"/>
              <a:buChar char="•"/>
              <a:defRPr sz="2000">
                <a:solidFill>
                  <a:srgbClr val="262626"/>
                </a:solidFill>
                <a:latin typeface="Calibri" panose="020F0502020204030204" pitchFamily="34" charset="0"/>
                <a:ea typeface="MS PGothic" panose="020B0600070205080204" pitchFamily="34" charset="-128"/>
              </a:defRPr>
            </a:lvl3pPr>
            <a:lvl4pPr marL="1600200" indent="-228600" eaLnBrk="0" hangingPunct="0">
              <a:lnSpc>
                <a:spcPct val="90000"/>
              </a:lnSpc>
              <a:spcBef>
                <a:spcPts val="500"/>
              </a:spcBef>
              <a:buFont typeface="Arial" panose="020B0604020202020204" pitchFamily="34" charset="0"/>
              <a:buChar char="•"/>
              <a:defRPr>
                <a:solidFill>
                  <a:srgbClr val="262626"/>
                </a:solidFill>
                <a:latin typeface="Calibri" panose="020F0502020204030204" pitchFamily="34" charset="0"/>
                <a:ea typeface="MS PGothic" panose="020B0600070205080204" pitchFamily="34" charset="-128"/>
              </a:defRPr>
            </a:lvl4pPr>
            <a:lvl5pPr marL="2057400" indent="-228600" eaLnBrk="0" hangingPunct="0">
              <a:lnSpc>
                <a:spcPct val="90000"/>
              </a:lnSpc>
              <a:spcBef>
                <a:spcPts val="500"/>
              </a:spcBef>
              <a:buFont typeface="Arial" panose="020B0604020202020204" pitchFamily="34" charset="0"/>
              <a:buChar char="•"/>
              <a:defRPr>
                <a:solidFill>
                  <a:srgbClr val="262626"/>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262626"/>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262626"/>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262626"/>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262626"/>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endParaRPr lang="en-US" altLang="en-US" sz="1800">
              <a:solidFill>
                <a:schemeClr val="tx1"/>
              </a:solidFill>
            </a:endParaRPr>
          </a:p>
        </p:txBody>
      </p:sp>
      <p:pic>
        <p:nvPicPr>
          <p:cNvPr id="6" name="Picture 9" descr="C:\Users\dmoosavi\AppData\Local\Microsoft\Windows\Temporary Internet Files\Content.Outlook\4BOTDB87\Logo Color Gradient 2015-01-29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4397" y="5379634"/>
            <a:ext cx="1157705" cy="1157705"/>
          </a:xfrm>
          <a:prstGeom prst="ellipse">
            <a:avLst/>
          </a:prstGeom>
          <a:ln>
            <a:noFill/>
          </a:ln>
          <a:effectLst>
            <a:softEdge rad="63500"/>
          </a:effectLst>
          <a:extLst>
            <a:ext uri="{909E8E84-426E-40DD-AFC4-6F175D3DCCD1}">
              <a14:hiddenFill xmlns:a14="http://schemas.microsoft.com/office/drawing/2010/main">
                <a:solidFill>
                  <a:srgbClr val="FFFFFF"/>
                </a:solidFill>
              </a14:hiddenFill>
            </a:ext>
          </a:extLst>
        </p:spPr>
      </p:pic>
      <p:pic>
        <p:nvPicPr>
          <p:cNvPr id="7" name="Picture 7" descr="\\home\SGC\_SGC\_SGC Initiatives\Cap-and-Trade\SCIP Work Group\2016-17 AHSC\CCI Logo - C&amp;T tagline\PNG\CCI_logo_taglineG_RG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0800" y="5380038"/>
            <a:ext cx="1487488"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58813" y="2895600"/>
            <a:ext cx="10999787" cy="6858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dirty="0"/>
              <a:t>AHSC Overview &amp; Goals </a:t>
            </a:r>
          </a:p>
        </p:txBody>
      </p:sp>
      <p:cxnSp>
        <p:nvCxnSpPr>
          <p:cNvPr id="9" name="Straight Connector 8"/>
          <p:cNvCxnSpPr/>
          <p:nvPr/>
        </p:nvCxnSpPr>
        <p:spPr>
          <a:xfrm>
            <a:off x="596900" y="6111875"/>
            <a:ext cx="10971213" cy="0"/>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11275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ctrTitle"/>
          </p:nvPr>
        </p:nvSpPr>
        <p:spPr>
          <a:xfrm>
            <a:off x="301625" y="2039938"/>
            <a:ext cx="11552238" cy="1512887"/>
          </a:xfrm>
        </p:spPr>
        <p:txBody>
          <a:bodyPr/>
          <a:lstStyle/>
          <a:p>
            <a:pPr eaLnBrk="1" hangingPunct="1"/>
            <a:r>
              <a:rPr lang="en-US" altLang="en-US" sz="3600" dirty="0" smtClean="0"/>
              <a:t>Affordable Housing &amp; Sustainable Communities Program</a:t>
            </a:r>
            <a:br>
              <a:rPr lang="en-US" altLang="en-US" sz="3600" dirty="0" smtClean="0"/>
            </a:br>
            <a:r>
              <a:rPr lang="en-US" altLang="en-US" sz="3600" dirty="0" smtClean="0"/>
              <a:t>Success Stories </a:t>
            </a:r>
            <a:br>
              <a:rPr lang="en-US" altLang="en-US" sz="3600" dirty="0" smtClean="0"/>
            </a:br>
            <a:endParaRPr lang="en-US" altLang="en-US" sz="2800" dirty="0" smtClean="0"/>
          </a:p>
        </p:txBody>
      </p:sp>
      <p:sp>
        <p:nvSpPr>
          <p:cNvPr id="24579" name="Subtitle 2"/>
          <p:cNvSpPr>
            <a:spLocks noGrp="1"/>
          </p:cNvSpPr>
          <p:nvPr>
            <p:ph type="subTitle" idx="1"/>
          </p:nvPr>
        </p:nvSpPr>
        <p:spPr>
          <a:xfrm>
            <a:off x="1524000" y="4079875"/>
            <a:ext cx="9144000" cy="1044575"/>
          </a:xfrm>
        </p:spPr>
        <p:txBody>
          <a:bodyPr/>
          <a:lstStyle/>
          <a:p>
            <a:pPr eaLnBrk="1" hangingPunct="1"/>
            <a:r>
              <a:rPr lang="en-US" altLang="en-US" dirty="0" smtClean="0"/>
              <a:t>August 3</a:t>
            </a:r>
            <a:r>
              <a:rPr lang="en-US" altLang="en-US" baseline="30000" dirty="0" smtClean="0"/>
              <a:t>rd</a:t>
            </a:r>
            <a:r>
              <a:rPr lang="en-US" altLang="en-US" dirty="0" smtClean="0"/>
              <a:t>, 2018 | AEP Institute</a:t>
            </a:r>
          </a:p>
        </p:txBody>
      </p:sp>
      <p:sp>
        <p:nvSpPr>
          <p:cNvPr id="24580" name="AutoShape 5" descr="https://media.glassdoor.com/sqll/41852/hcd-squarelogo-1463665934470.png"/>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ts val="1000"/>
              </a:spcBef>
              <a:buFont typeface="Arial" panose="020B0604020202020204" pitchFamily="34" charset="0"/>
              <a:buChar char="•"/>
              <a:defRPr sz="2800">
                <a:solidFill>
                  <a:srgbClr val="262626"/>
                </a:solidFill>
                <a:latin typeface="Calibri" panose="020F0502020204030204" pitchFamily="34" charset="0"/>
                <a:ea typeface="MS PGothic" panose="020B0600070205080204" pitchFamily="34" charset="-128"/>
              </a:defRPr>
            </a:lvl1pPr>
            <a:lvl2pPr marL="742950" indent="-285750" eaLnBrk="0" hangingPunct="0">
              <a:lnSpc>
                <a:spcPct val="90000"/>
              </a:lnSpc>
              <a:spcBef>
                <a:spcPts val="500"/>
              </a:spcBef>
              <a:buFont typeface="Arial" panose="020B0604020202020204" pitchFamily="34" charset="0"/>
              <a:buChar char="•"/>
              <a:defRPr sz="2400">
                <a:solidFill>
                  <a:srgbClr val="262626"/>
                </a:solidFill>
                <a:latin typeface="Calibri" panose="020F0502020204030204" pitchFamily="34" charset="0"/>
                <a:ea typeface="MS PGothic" panose="020B0600070205080204" pitchFamily="34" charset="-128"/>
              </a:defRPr>
            </a:lvl2pPr>
            <a:lvl3pPr marL="1143000" indent="-228600" eaLnBrk="0" hangingPunct="0">
              <a:lnSpc>
                <a:spcPct val="90000"/>
              </a:lnSpc>
              <a:spcBef>
                <a:spcPts val="500"/>
              </a:spcBef>
              <a:buFont typeface="Arial" panose="020B0604020202020204" pitchFamily="34" charset="0"/>
              <a:buChar char="•"/>
              <a:defRPr sz="2000">
                <a:solidFill>
                  <a:srgbClr val="262626"/>
                </a:solidFill>
                <a:latin typeface="Calibri" panose="020F0502020204030204" pitchFamily="34" charset="0"/>
                <a:ea typeface="MS PGothic" panose="020B0600070205080204" pitchFamily="34" charset="-128"/>
              </a:defRPr>
            </a:lvl3pPr>
            <a:lvl4pPr marL="1600200" indent="-228600" eaLnBrk="0" hangingPunct="0">
              <a:lnSpc>
                <a:spcPct val="90000"/>
              </a:lnSpc>
              <a:spcBef>
                <a:spcPts val="500"/>
              </a:spcBef>
              <a:buFont typeface="Arial" panose="020B0604020202020204" pitchFamily="34" charset="0"/>
              <a:buChar char="•"/>
              <a:defRPr>
                <a:solidFill>
                  <a:srgbClr val="262626"/>
                </a:solidFill>
                <a:latin typeface="Calibri" panose="020F0502020204030204" pitchFamily="34" charset="0"/>
                <a:ea typeface="MS PGothic" panose="020B0600070205080204" pitchFamily="34" charset="-128"/>
              </a:defRPr>
            </a:lvl4pPr>
            <a:lvl5pPr marL="2057400" indent="-228600" eaLnBrk="0" hangingPunct="0">
              <a:lnSpc>
                <a:spcPct val="90000"/>
              </a:lnSpc>
              <a:spcBef>
                <a:spcPts val="500"/>
              </a:spcBef>
              <a:buFont typeface="Arial" panose="020B0604020202020204" pitchFamily="34" charset="0"/>
              <a:buChar char="•"/>
              <a:defRPr>
                <a:solidFill>
                  <a:srgbClr val="262626"/>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262626"/>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262626"/>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262626"/>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262626"/>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endParaRPr lang="en-US" altLang="en-US" sz="1800">
              <a:solidFill>
                <a:schemeClr val="tx1"/>
              </a:solidFill>
            </a:endParaRPr>
          </a:p>
        </p:txBody>
      </p:sp>
      <p:sp>
        <p:nvSpPr>
          <p:cNvPr id="24581" name="AutoShape 7" descr="https://media.glassdoor.com/sqll/41852/hcd-squarelogo-1463665934470.png"/>
          <p:cNvSpPr>
            <a:spLocks noChangeAspect="1" noChangeArrowheads="1"/>
          </p:cNvSpPr>
          <p:nvPr/>
        </p:nvSpPr>
        <p:spPr bwMode="auto">
          <a:xfrm>
            <a:off x="296863"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ts val="1000"/>
              </a:spcBef>
              <a:buFont typeface="Arial" panose="020B0604020202020204" pitchFamily="34" charset="0"/>
              <a:buChar char="•"/>
              <a:defRPr sz="2800">
                <a:solidFill>
                  <a:srgbClr val="262626"/>
                </a:solidFill>
                <a:latin typeface="Calibri" panose="020F0502020204030204" pitchFamily="34" charset="0"/>
                <a:ea typeface="MS PGothic" panose="020B0600070205080204" pitchFamily="34" charset="-128"/>
              </a:defRPr>
            </a:lvl1pPr>
            <a:lvl2pPr marL="742950" indent="-285750" eaLnBrk="0" hangingPunct="0">
              <a:lnSpc>
                <a:spcPct val="90000"/>
              </a:lnSpc>
              <a:spcBef>
                <a:spcPts val="500"/>
              </a:spcBef>
              <a:buFont typeface="Arial" panose="020B0604020202020204" pitchFamily="34" charset="0"/>
              <a:buChar char="•"/>
              <a:defRPr sz="2400">
                <a:solidFill>
                  <a:srgbClr val="262626"/>
                </a:solidFill>
                <a:latin typeface="Calibri" panose="020F0502020204030204" pitchFamily="34" charset="0"/>
                <a:ea typeface="MS PGothic" panose="020B0600070205080204" pitchFamily="34" charset="-128"/>
              </a:defRPr>
            </a:lvl2pPr>
            <a:lvl3pPr marL="1143000" indent="-228600" eaLnBrk="0" hangingPunct="0">
              <a:lnSpc>
                <a:spcPct val="90000"/>
              </a:lnSpc>
              <a:spcBef>
                <a:spcPts val="500"/>
              </a:spcBef>
              <a:buFont typeface="Arial" panose="020B0604020202020204" pitchFamily="34" charset="0"/>
              <a:buChar char="•"/>
              <a:defRPr sz="2000">
                <a:solidFill>
                  <a:srgbClr val="262626"/>
                </a:solidFill>
                <a:latin typeface="Calibri" panose="020F0502020204030204" pitchFamily="34" charset="0"/>
                <a:ea typeface="MS PGothic" panose="020B0600070205080204" pitchFamily="34" charset="-128"/>
              </a:defRPr>
            </a:lvl3pPr>
            <a:lvl4pPr marL="1600200" indent="-228600" eaLnBrk="0" hangingPunct="0">
              <a:lnSpc>
                <a:spcPct val="90000"/>
              </a:lnSpc>
              <a:spcBef>
                <a:spcPts val="500"/>
              </a:spcBef>
              <a:buFont typeface="Arial" panose="020B0604020202020204" pitchFamily="34" charset="0"/>
              <a:buChar char="•"/>
              <a:defRPr>
                <a:solidFill>
                  <a:srgbClr val="262626"/>
                </a:solidFill>
                <a:latin typeface="Calibri" panose="020F0502020204030204" pitchFamily="34" charset="0"/>
                <a:ea typeface="MS PGothic" panose="020B0600070205080204" pitchFamily="34" charset="-128"/>
              </a:defRPr>
            </a:lvl4pPr>
            <a:lvl5pPr marL="2057400" indent="-228600" eaLnBrk="0" hangingPunct="0">
              <a:lnSpc>
                <a:spcPct val="90000"/>
              </a:lnSpc>
              <a:spcBef>
                <a:spcPts val="500"/>
              </a:spcBef>
              <a:buFont typeface="Arial" panose="020B0604020202020204" pitchFamily="34" charset="0"/>
              <a:buChar char="•"/>
              <a:defRPr>
                <a:solidFill>
                  <a:srgbClr val="262626"/>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262626"/>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262626"/>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262626"/>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262626"/>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endParaRPr lang="en-US" altLang="en-US" sz="1800">
              <a:solidFill>
                <a:schemeClr val="tx1"/>
              </a:solidFill>
            </a:endParaRPr>
          </a:p>
        </p:txBody>
      </p:sp>
      <p:pic>
        <p:nvPicPr>
          <p:cNvPr id="6" name="Picture 9" descr="C:\Users\dmoosavi\AppData\Local\Microsoft\Windows\Temporary Internet Files\Content.Outlook\4BOTDB87\Logo Color Gradient 2015-01-29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4397" y="5379634"/>
            <a:ext cx="1157705" cy="1157705"/>
          </a:xfrm>
          <a:prstGeom prst="ellipse">
            <a:avLst/>
          </a:prstGeom>
          <a:ln>
            <a:noFill/>
          </a:ln>
          <a:effectLst>
            <a:softEdge rad="63500"/>
          </a:effectLst>
          <a:extLst>
            <a:ext uri="{909E8E84-426E-40DD-AFC4-6F175D3DCCD1}">
              <a14:hiddenFill xmlns:a14="http://schemas.microsoft.com/office/drawing/2010/main">
                <a:solidFill>
                  <a:srgbClr val="FFFFFF"/>
                </a:solidFill>
              </a14:hiddenFill>
            </a:ext>
          </a:extLst>
        </p:spPr>
      </p:pic>
      <p:pic>
        <p:nvPicPr>
          <p:cNvPr id="7" name="Picture 7" descr="\\home\SGC\_SGC\_SGC Initiatives\Cap-and-Trade\SCIP Work Group\2016-17 AHSC\CCI Logo - C&amp;T tagline\PNG\CCI_logo_taglineG_RG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0800" y="5380038"/>
            <a:ext cx="1487488"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22393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96900" y="533400"/>
            <a:ext cx="10999788" cy="76835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194" name="Title 1"/>
          <p:cNvSpPr>
            <a:spLocks noGrp="1"/>
          </p:cNvSpPr>
          <p:nvPr>
            <p:ph type="title"/>
          </p:nvPr>
        </p:nvSpPr>
        <p:spPr>
          <a:xfrm>
            <a:off x="593725" y="503238"/>
            <a:ext cx="10972800" cy="762000"/>
          </a:xfrm>
        </p:spPr>
        <p:txBody>
          <a:bodyPr>
            <a:normAutofit fontScale="90000"/>
          </a:bodyPr>
          <a:lstStyle/>
          <a:p>
            <a:pPr eaLnBrk="1" fontAlgn="auto" hangingPunct="1">
              <a:spcAft>
                <a:spcPts val="0"/>
              </a:spcAft>
              <a:defRPr/>
            </a:pPr>
            <a:r>
              <a:rPr lang="en-US" sz="4000" b="0" dirty="0" smtClean="0">
                <a:solidFill>
                  <a:srgbClr val="FFFFFF"/>
                </a:solidFill>
                <a:ea typeface="+mj-ea"/>
                <a:cs typeface="+mj-cs"/>
              </a:rPr>
              <a:t>California Climate Investments: Statutory Requirements</a:t>
            </a:r>
            <a:endParaRPr lang="en-US" sz="4000" b="0" dirty="0">
              <a:solidFill>
                <a:srgbClr val="FFFFFF"/>
              </a:solidFill>
              <a:ea typeface="+mj-ea"/>
              <a:cs typeface="+mj-cs"/>
            </a:endParaRPr>
          </a:p>
        </p:txBody>
      </p:sp>
      <p:graphicFrame>
        <p:nvGraphicFramePr>
          <p:cNvPr id="4" name="Content Placeholder 3"/>
          <p:cNvGraphicFramePr>
            <a:graphicFrameLocks noGrp="1"/>
          </p:cNvGraphicFramePr>
          <p:nvPr>
            <p:ph idx="1"/>
          </p:nvPr>
        </p:nvGraphicFramePr>
        <p:xfrm>
          <a:off x="686509" y="1636572"/>
          <a:ext cx="6556177" cy="42496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 name="Straight Connector 5"/>
          <p:cNvCxnSpPr/>
          <p:nvPr/>
        </p:nvCxnSpPr>
        <p:spPr>
          <a:xfrm>
            <a:off x="596900" y="6111875"/>
            <a:ext cx="10971213" cy="0"/>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6150" name="Picture 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886700" y="2043113"/>
            <a:ext cx="3857625" cy="293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95313" y="533400"/>
            <a:ext cx="11001375" cy="752475"/>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195" name="Title 1"/>
          <p:cNvSpPr>
            <a:spLocks noGrp="1"/>
          </p:cNvSpPr>
          <p:nvPr>
            <p:ph type="title"/>
          </p:nvPr>
        </p:nvSpPr>
        <p:spPr>
          <a:xfrm>
            <a:off x="693738" y="257175"/>
            <a:ext cx="9845675" cy="1325563"/>
          </a:xfrm>
        </p:spPr>
        <p:txBody>
          <a:bodyPr/>
          <a:lstStyle/>
          <a:p>
            <a:r>
              <a:rPr lang="en-US" altLang="en-US" sz="3600" b="0" smtClean="0">
                <a:solidFill>
                  <a:schemeClr val="bg1"/>
                </a:solidFill>
              </a:rPr>
              <a:t>AHSC Program Goal</a:t>
            </a:r>
          </a:p>
        </p:txBody>
      </p:sp>
      <p:sp>
        <p:nvSpPr>
          <p:cNvPr id="3" name="Content Placeholder 2"/>
          <p:cNvSpPr>
            <a:spLocks noGrp="1"/>
          </p:cNvSpPr>
          <p:nvPr>
            <p:ph idx="1"/>
          </p:nvPr>
        </p:nvSpPr>
        <p:spPr>
          <a:xfrm>
            <a:off x="609600" y="1371600"/>
            <a:ext cx="10972800" cy="4754563"/>
          </a:xfrm>
        </p:spPr>
        <p:txBody>
          <a:bodyPr>
            <a:normAutofit/>
          </a:bodyPr>
          <a:lstStyle/>
          <a:p>
            <a:pPr marL="0" indent="0">
              <a:buFont typeface="Arial" charset="0"/>
              <a:buNone/>
              <a:defRPr/>
            </a:pPr>
            <a:r>
              <a:rPr lang="en-US" sz="3600" dirty="0">
                <a:cs typeface="ＭＳ Ｐゴシック" charset="0"/>
              </a:rPr>
              <a:t>To fund projects that result in: </a:t>
            </a:r>
          </a:p>
          <a:p>
            <a:pPr marL="800100">
              <a:buFont typeface="Arial" charset="0"/>
              <a:buChar char="•"/>
              <a:defRPr/>
            </a:pPr>
            <a:r>
              <a:rPr lang="en-US" sz="3600" dirty="0">
                <a:cs typeface="ＭＳ Ｐゴシック" charset="0"/>
              </a:rPr>
              <a:t>the reduction of </a:t>
            </a:r>
            <a:r>
              <a:rPr lang="en-US" sz="3600" dirty="0">
                <a:solidFill>
                  <a:schemeClr val="accent1">
                    <a:lumMod val="75000"/>
                  </a:schemeClr>
                </a:solidFill>
                <a:cs typeface="ＭＳ Ｐゴシック" charset="0"/>
              </a:rPr>
              <a:t>greenhouse gas (GHG) emissions and vehicle miles traveled (VMT) and </a:t>
            </a:r>
          </a:p>
          <a:p>
            <a:pPr marL="800100">
              <a:buFont typeface="Arial" charset="0"/>
              <a:buChar char="•"/>
              <a:defRPr/>
            </a:pPr>
            <a:r>
              <a:rPr lang="en-US" sz="3600" dirty="0">
                <a:solidFill>
                  <a:schemeClr val="accent1">
                    <a:lumMod val="75000"/>
                  </a:schemeClr>
                </a:solidFill>
                <a:cs typeface="ＭＳ Ｐゴシック" charset="0"/>
              </a:rPr>
              <a:t>i</a:t>
            </a:r>
            <a:r>
              <a:rPr lang="en-US" sz="3600" dirty="0" smtClean="0">
                <a:solidFill>
                  <a:schemeClr val="accent1">
                    <a:lumMod val="75000"/>
                  </a:schemeClr>
                </a:solidFill>
                <a:cs typeface="ＭＳ Ｐゴシック" charset="0"/>
              </a:rPr>
              <a:t>ncreased </a:t>
            </a:r>
            <a:r>
              <a:rPr lang="en-US" sz="3600" dirty="0">
                <a:solidFill>
                  <a:schemeClr val="accent1">
                    <a:lumMod val="75000"/>
                  </a:schemeClr>
                </a:solidFill>
                <a:cs typeface="ＭＳ Ｐゴシック" charset="0"/>
              </a:rPr>
              <a:t>accessibility </a:t>
            </a:r>
            <a:r>
              <a:rPr lang="en-US" sz="3600" dirty="0">
                <a:cs typeface="ＭＳ Ｐゴシック" charset="0"/>
              </a:rPr>
              <a:t>of housing, employment centers and key destinations </a:t>
            </a:r>
          </a:p>
          <a:p>
            <a:pPr marL="0" indent="0">
              <a:buFont typeface="Arial" charset="0"/>
              <a:buNone/>
              <a:defRPr/>
            </a:pPr>
            <a:r>
              <a:rPr lang="en-US" sz="3600" dirty="0">
                <a:cs typeface="ＭＳ Ｐゴシック" charset="0"/>
              </a:rPr>
              <a:t>through low-carbon transportation options such as walking, biking and transit. </a:t>
            </a:r>
          </a:p>
          <a:p>
            <a:pPr marL="0" indent="0">
              <a:buFont typeface="Arial" charset="0"/>
              <a:buNone/>
              <a:defRPr/>
            </a:pPr>
            <a:endParaRPr lang="en-US" sz="2400" dirty="0">
              <a:solidFill>
                <a:schemeClr val="accent2">
                  <a:lumMod val="50000"/>
                </a:schemeClr>
              </a:solidFill>
              <a:cs typeface="ＭＳ Ｐゴシック" charset="0"/>
            </a:endParaRPr>
          </a:p>
          <a:p>
            <a:pPr marL="0" indent="0">
              <a:buFont typeface="Arial" charset="0"/>
              <a:buNone/>
              <a:defRPr/>
            </a:pPr>
            <a:endParaRPr lang="en-US" sz="2400" dirty="0">
              <a:solidFill>
                <a:schemeClr val="accent2">
                  <a:lumMod val="50000"/>
                </a:schemeClr>
              </a:solidFill>
              <a:cs typeface="ＭＳ Ｐゴシック" charset="0"/>
            </a:endParaRPr>
          </a:p>
        </p:txBody>
      </p:sp>
      <p:cxnSp>
        <p:nvCxnSpPr>
          <p:cNvPr id="9" name="Straight Connector 8"/>
          <p:cNvCxnSpPr/>
          <p:nvPr/>
        </p:nvCxnSpPr>
        <p:spPr>
          <a:xfrm>
            <a:off x="595313" y="6111875"/>
            <a:ext cx="10972800" cy="0"/>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5313" y="533400"/>
            <a:ext cx="11001375" cy="830263"/>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1747" name="Title 1"/>
          <p:cNvSpPr txBox="1">
            <a:spLocks/>
          </p:cNvSpPr>
          <p:nvPr/>
        </p:nvSpPr>
        <p:spPr bwMode="auto">
          <a:xfrm>
            <a:off x="1173163" y="307975"/>
            <a:ext cx="9845675"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itchFamily="34" charset="0"/>
              <a:buChar char="•"/>
              <a:defRPr sz="2800">
                <a:solidFill>
                  <a:srgbClr val="262626"/>
                </a:solidFill>
                <a:latin typeface="Calibri" pitchFamily="34" charset="0"/>
                <a:ea typeface="MS PGothic" pitchFamily="34" charset="-128"/>
              </a:defRPr>
            </a:lvl1pPr>
            <a:lvl2pPr marL="742950" indent="-285750" eaLnBrk="0" hangingPunct="0">
              <a:lnSpc>
                <a:spcPct val="90000"/>
              </a:lnSpc>
              <a:spcBef>
                <a:spcPts val="500"/>
              </a:spcBef>
              <a:buFont typeface="Arial" pitchFamily="34" charset="0"/>
              <a:buChar char="•"/>
              <a:defRPr sz="2400">
                <a:solidFill>
                  <a:srgbClr val="262626"/>
                </a:solidFill>
                <a:latin typeface="Calibri" pitchFamily="34" charset="0"/>
                <a:ea typeface="MS PGothic" pitchFamily="34" charset="-128"/>
              </a:defRPr>
            </a:lvl2pPr>
            <a:lvl3pPr marL="1143000" indent="-228600" eaLnBrk="0" hangingPunct="0">
              <a:lnSpc>
                <a:spcPct val="90000"/>
              </a:lnSpc>
              <a:spcBef>
                <a:spcPts val="500"/>
              </a:spcBef>
              <a:buFont typeface="Arial" pitchFamily="34" charset="0"/>
              <a:buChar char="•"/>
              <a:defRPr sz="2000">
                <a:solidFill>
                  <a:srgbClr val="262626"/>
                </a:solidFill>
                <a:latin typeface="Calibri" pitchFamily="34" charset="0"/>
                <a:ea typeface="MS PGothic" pitchFamily="34" charset="-128"/>
              </a:defRPr>
            </a:lvl3pPr>
            <a:lvl4pPr marL="1600200" indent="-228600" eaLnBrk="0" hangingPunct="0">
              <a:lnSpc>
                <a:spcPct val="90000"/>
              </a:lnSpc>
              <a:spcBef>
                <a:spcPts val="500"/>
              </a:spcBef>
              <a:buFont typeface="Arial" pitchFamily="34" charset="0"/>
              <a:buChar char="•"/>
              <a:defRPr>
                <a:solidFill>
                  <a:srgbClr val="262626"/>
                </a:solidFill>
                <a:latin typeface="Calibri" pitchFamily="34" charset="0"/>
                <a:ea typeface="MS PGothic" pitchFamily="34" charset="-128"/>
              </a:defRPr>
            </a:lvl4pPr>
            <a:lvl5pPr marL="2057400" indent="-228600" eaLnBrk="0" hangingPunct="0">
              <a:lnSpc>
                <a:spcPct val="90000"/>
              </a:lnSpc>
              <a:spcBef>
                <a:spcPts val="500"/>
              </a:spcBef>
              <a:buFont typeface="Arial" pitchFamily="34" charset="0"/>
              <a:buChar char="•"/>
              <a:defRPr>
                <a:solidFill>
                  <a:srgbClr val="262626"/>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pitchFamily="34" charset="0"/>
              <a:buChar char="•"/>
              <a:defRPr>
                <a:solidFill>
                  <a:srgbClr val="262626"/>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pitchFamily="34" charset="0"/>
              <a:buChar char="•"/>
              <a:defRPr>
                <a:solidFill>
                  <a:srgbClr val="262626"/>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pitchFamily="34" charset="0"/>
              <a:buChar char="•"/>
              <a:defRPr>
                <a:solidFill>
                  <a:srgbClr val="262626"/>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pitchFamily="34" charset="0"/>
              <a:buChar char="•"/>
              <a:defRPr>
                <a:solidFill>
                  <a:srgbClr val="262626"/>
                </a:solidFill>
                <a:latin typeface="Calibri" pitchFamily="34" charset="0"/>
                <a:ea typeface="MS PGothic" pitchFamily="34" charset="-128"/>
              </a:defRPr>
            </a:lvl9pPr>
          </a:lstStyle>
          <a:p>
            <a:pPr eaLnBrk="1" hangingPunct="1">
              <a:spcBef>
                <a:spcPct val="0"/>
              </a:spcBef>
              <a:buFontTx/>
              <a:buNone/>
            </a:pPr>
            <a:r>
              <a:rPr lang="en-US" altLang="en-US" sz="3200">
                <a:solidFill>
                  <a:srgbClr val="FFFFFF"/>
                </a:solidFill>
                <a:cs typeface="Arial" pitchFamily="34" charset="0"/>
              </a:rPr>
              <a:t>Disadvantaged Communities &amp; </a:t>
            </a:r>
          </a:p>
          <a:p>
            <a:pPr eaLnBrk="1" hangingPunct="1">
              <a:spcBef>
                <a:spcPct val="0"/>
              </a:spcBef>
              <a:buFontTx/>
              <a:buNone/>
            </a:pPr>
            <a:r>
              <a:rPr lang="en-US" altLang="en-US" sz="3200">
                <a:solidFill>
                  <a:srgbClr val="FFFFFF"/>
                </a:solidFill>
                <a:cs typeface="Arial" pitchFamily="34" charset="0"/>
              </a:rPr>
              <a:t>Low-income Communities Investments</a:t>
            </a:r>
          </a:p>
        </p:txBody>
      </p:sp>
      <p:sp>
        <p:nvSpPr>
          <p:cNvPr id="31748" name="Content Placeholder 1"/>
          <p:cNvSpPr>
            <a:spLocks noGrp="1"/>
          </p:cNvSpPr>
          <p:nvPr>
            <p:ph idx="1"/>
          </p:nvPr>
        </p:nvSpPr>
        <p:spPr>
          <a:xfrm>
            <a:off x="8799513" y="2582863"/>
            <a:ext cx="3154362" cy="2001837"/>
          </a:xfrm>
        </p:spPr>
        <p:txBody>
          <a:bodyPr/>
          <a:lstStyle/>
          <a:p>
            <a:pPr marL="457200" lvl="1" indent="0">
              <a:buFont typeface="Arial" pitchFamily="34" charset="0"/>
              <a:buNone/>
            </a:pPr>
            <a:r>
              <a:rPr lang="en-US" altLang="en-US" sz="2800" smtClean="0"/>
              <a:t>Senate Bill 535 and Assembly Bill 1550 Implementation</a:t>
            </a:r>
          </a:p>
        </p:txBody>
      </p:sp>
      <p:pic>
        <p:nvPicPr>
          <p:cNvPr id="3174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5313" y="1589088"/>
            <a:ext cx="8313737" cy="427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41325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73163" y="1808163"/>
            <a:ext cx="9917112" cy="4092575"/>
          </a:xfrm>
        </p:spPr>
        <p:txBody>
          <a:bodyPr/>
          <a:lstStyle/>
          <a:p>
            <a:pPr marL="285750" indent="-285750">
              <a:buFont typeface="Arial" charset="0"/>
              <a:buChar char="•"/>
              <a:defRPr/>
            </a:pPr>
            <a:r>
              <a:rPr lang="en-US" dirty="0">
                <a:solidFill>
                  <a:schemeClr val="tx1"/>
                </a:solidFill>
                <a:latin typeface="Arial" panose="020B0604020202020204" pitchFamily="34" charset="0"/>
                <a:cs typeface="Arial" panose="020B0604020202020204" pitchFamily="34" charset="0"/>
              </a:rPr>
              <a:t>50% of  available funds for Affordable Housing</a:t>
            </a:r>
          </a:p>
          <a:p>
            <a:pPr marL="285750" indent="-285750">
              <a:buFont typeface="Arial" charset="0"/>
              <a:buChar char="•"/>
              <a:defRPr/>
            </a:pPr>
            <a:r>
              <a:rPr lang="en-US" dirty="0">
                <a:solidFill>
                  <a:schemeClr val="tx1"/>
                </a:solidFill>
                <a:latin typeface="Arial" panose="020B0604020202020204" pitchFamily="34" charset="0"/>
                <a:cs typeface="Arial" panose="020B0604020202020204" pitchFamily="34" charset="0"/>
              </a:rPr>
              <a:t>50% of available funds to Disadvantaged </a:t>
            </a:r>
            <a:r>
              <a:rPr lang="en-US" dirty="0" smtClean="0">
                <a:solidFill>
                  <a:schemeClr val="tx1"/>
                </a:solidFill>
                <a:latin typeface="Arial" panose="020B0604020202020204" pitchFamily="34" charset="0"/>
                <a:cs typeface="Arial" panose="020B0604020202020204" pitchFamily="34" charset="0"/>
              </a:rPr>
              <a:t>Communities </a:t>
            </a:r>
            <a:endParaRPr lang="en-US" dirty="0">
              <a:solidFill>
                <a:schemeClr val="tx1"/>
              </a:solidFill>
              <a:latin typeface="Arial" panose="020B0604020202020204" pitchFamily="34" charset="0"/>
              <a:cs typeface="Arial" panose="020B0604020202020204" pitchFamily="34" charset="0"/>
            </a:endParaRPr>
          </a:p>
          <a:p>
            <a:pPr>
              <a:buFont typeface="Arial" charset="0"/>
              <a:buChar char="•"/>
              <a:defRPr/>
            </a:pPr>
            <a:endParaRPr lang="en-US" dirty="0">
              <a:solidFill>
                <a:schemeClr val="tx1"/>
              </a:solidFill>
            </a:endParaRPr>
          </a:p>
        </p:txBody>
      </p:sp>
      <p:pic>
        <p:nvPicPr>
          <p:cNvPr id="1536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0600" y="2992438"/>
            <a:ext cx="7075488" cy="271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595313" y="533400"/>
            <a:ext cx="11001375" cy="81438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5366" name="Title 1"/>
          <p:cNvSpPr txBox="1">
            <a:spLocks/>
          </p:cNvSpPr>
          <p:nvPr/>
        </p:nvSpPr>
        <p:spPr bwMode="auto">
          <a:xfrm>
            <a:off x="708025" y="257175"/>
            <a:ext cx="984567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rgbClr val="262626"/>
                </a:solidFill>
                <a:latin typeface="Calibri" panose="020F0502020204030204" pitchFamily="34" charset="0"/>
                <a:ea typeface="MS PGothic" panose="020B0600070205080204" pitchFamily="34" charset="-128"/>
              </a:defRPr>
            </a:lvl1pPr>
            <a:lvl2pPr marL="685800" indent="-228600" eaLnBrk="0" hangingPunct="0">
              <a:lnSpc>
                <a:spcPct val="90000"/>
              </a:lnSpc>
              <a:spcBef>
                <a:spcPts val="500"/>
              </a:spcBef>
              <a:buFont typeface="Arial" panose="020B0604020202020204" pitchFamily="34" charset="0"/>
              <a:buChar char="•"/>
              <a:defRPr sz="2400">
                <a:solidFill>
                  <a:srgbClr val="262626"/>
                </a:solidFill>
                <a:latin typeface="Calibri" panose="020F0502020204030204" pitchFamily="34" charset="0"/>
                <a:ea typeface="MS PGothic" panose="020B0600070205080204" pitchFamily="34" charset="-128"/>
              </a:defRPr>
            </a:lvl2pPr>
            <a:lvl3pPr marL="1143000" indent="-228600" eaLnBrk="0" hangingPunct="0">
              <a:lnSpc>
                <a:spcPct val="90000"/>
              </a:lnSpc>
              <a:spcBef>
                <a:spcPts val="500"/>
              </a:spcBef>
              <a:buFont typeface="Arial" panose="020B0604020202020204" pitchFamily="34" charset="0"/>
              <a:buChar char="•"/>
              <a:defRPr sz="2000">
                <a:solidFill>
                  <a:srgbClr val="262626"/>
                </a:solidFill>
                <a:latin typeface="Calibri" panose="020F0502020204030204" pitchFamily="34" charset="0"/>
                <a:ea typeface="MS PGothic" panose="020B0600070205080204" pitchFamily="34" charset="-128"/>
              </a:defRPr>
            </a:lvl3pPr>
            <a:lvl4pPr marL="1600200" indent="-228600" eaLnBrk="0" hangingPunct="0">
              <a:lnSpc>
                <a:spcPct val="90000"/>
              </a:lnSpc>
              <a:spcBef>
                <a:spcPts val="500"/>
              </a:spcBef>
              <a:buFont typeface="Arial" panose="020B0604020202020204" pitchFamily="34" charset="0"/>
              <a:buChar char="•"/>
              <a:defRPr>
                <a:solidFill>
                  <a:srgbClr val="262626"/>
                </a:solidFill>
                <a:latin typeface="Calibri" panose="020F0502020204030204" pitchFamily="34" charset="0"/>
                <a:ea typeface="MS PGothic" panose="020B0600070205080204" pitchFamily="34" charset="-128"/>
              </a:defRPr>
            </a:lvl4pPr>
            <a:lvl5pPr marL="2057400" indent="-228600" eaLnBrk="0" hangingPunct="0">
              <a:lnSpc>
                <a:spcPct val="90000"/>
              </a:lnSpc>
              <a:spcBef>
                <a:spcPts val="500"/>
              </a:spcBef>
              <a:buFont typeface="Arial" panose="020B0604020202020204" pitchFamily="34" charset="0"/>
              <a:buChar char="•"/>
              <a:defRPr>
                <a:solidFill>
                  <a:srgbClr val="262626"/>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262626"/>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262626"/>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262626"/>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262626"/>
                </a:solidFill>
                <a:latin typeface="Calibri" panose="020F0502020204030204" pitchFamily="34" charset="0"/>
                <a:ea typeface="MS PGothic" panose="020B0600070205080204" pitchFamily="34" charset="-128"/>
              </a:defRPr>
            </a:lvl9pPr>
          </a:lstStyle>
          <a:p>
            <a:pPr>
              <a:spcBef>
                <a:spcPct val="0"/>
              </a:spcBef>
              <a:buFontTx/>
              <a:buNone/>
            </a:pPr>
            <a:r>
              <a:rPr lang="en-US" altLang="en-US" sz="3600" dirty="0">
                <a:solidFill>
                  <a:schemeClr val="bg1"/>
                </a:solidFill>
              </a:rPr>
              <a:t>Statutory </a:t>
            </a:r>
            <a:r>
              <a:rPr lang="en-US" altLang="en-US" sz="3600" dirty="0" smtClean="0">
                <a:solidFill>
                  <a:schemeClr val="bg1"/>
                </a:solidFill>
              </a:rPr>
              <a:t>Set A</a:t>
            </a:r>
            <a:r>
              <a:rPr lang="en-US" altLang="en-US" sz="3600" dirty="0">
                <a:solidFill>
                  <a:schemeClr val="bg1"/>
                </a:solidFill>
              </a:rPr>
              <a:t>s</a:t>
            </a:r>
            <a:r>
              <a:rPr lang="en-US" altLang="en-US" sz="3600" dirty="0" smtClean="0">
                <a:solidFill>
                  <a:schemeClr val="bg1"/>
                </a:solidFill>
              </a:rPr>
              <a:t>ides</a:t>
            </a:r>
            <a:endParaRPr lang="en-US" altLang="en-US" sz="3600"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95313" y="533400"/>
            <a:ext cx="11001375" cy="798513"/>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219" name="Title 1"/>
          <p:cNvSpPr>
            <a:spLocks noGrp="1"/>
          </p:cNvSpPr>
          <p:nvPr>
            <p:ph type="title"/>
          </p:nvPr>
        </p:nvSpPr>
        <p:spPr>
          <a:xfrm>
            <a:off x="631825" y="303213"/>
            <a:ext cx="9845675" cy="1325562"/>
          </a:xfrm>
        </p:spPr>
        <p:txBody>
          <a:bodyPr/>
          <a:lstStyle/>
          <a:p>
            <a:r>
              <a:rPr lang="en-US" altLang="en-US" sz="3600" b="0" smtClean="0">
                <a:solidFill>
                  <a:schemeClr val="bg1"/>
                </a:solidFill>
              </a:rPr>
              <a:t>What does it fund? </a:t>
            </a:r>
          </a:p>
        </p:txBody>
      </p:sp>
      <p:sp>
        <p:nvSpPr>
          <p:cNvPr id="9220" name="Content Placeholder 10"/>
          <p:cNvSpPr>
            <a:spLocks noGrp="1"/>
          </p:cNvSpPr>
          <p:nvPr>
            <p:ph idx="1"/>
          </p:nvPr>
        </p:nvSpPr>
        <p:spPr>
          <a:xfrm>
            <a:off x="609600" y="1371600"/>
            <a:ext cx="10972800" cy="4754563"/>
          </a:xfrm>
        </p:spPr>
        <p:txBody>
          <a:bodyPr/>
          <a:lstStyle/>
          <a:p>
            <a:pPr marL="0" indent="0">
              <a:buFont typeface="Arial" panose="020B0604020202020204" pitchFamily="34" charset="0"/>
              <a:buNone/>
            </a:pPr>
            <a:endParaRPr lang="en-US" altLang="en-US" u="sng" smtClean="0"/>
          </a:p>
          <a:p>
            <a:pPr marL="0" indent="0">
              <a:buFont typeface="Arial" panose="020B0604020202020204" pitchFamily="34" charset="0"/>
              <a:buNone/>
            </a:pPr>
            <a:endParaRPr lang="en-US" altLang="en-US" u="sng" smtClean="0"/>
          </a:p>
          <a:p>
            <a:pPr marL="0" indent="0">
              <a:buFont typeface="Arial" panose="020B0604020202020204" pitchFamily="34" charset="0"/>
              <a:buNone/>
            </a:pPr>
            <a:endParaRPr lang="en-US" altLang="en-US" sz="2200" smtClean="0"/>
          </a:p>
        </p:txBody>
      </p:sp>
      <p:cxnSp>
        <p:nvCxnSpPr>
          <p:cNvPr id="9" name="Straight Connector 8"/>
          <p:cNvCxnSpPr/>
          <p:nvPr/>
        </p:nvCxnSpPr>
        <p:spPr>
          <a:xfrm>
            <a:off x="595313" y="6111875"/>
            <a:ext cx="10972800" cy="0"/>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3" name="Table 2"/>
          <p:cNvGraphicFramePr>
            <a:graphicFrameLocks noGrp="1"/>
          </p:cNvGraphicFramePr>
          <p:nvPr/>
        </p:nvGraphicFramePr>
        <p:xfrm>
          <a:off x="1054100" y="1524000"/>
          <a:ext cx="10236200" cy="4206875"/>
        </p:xfrm>
        <a:graphic>
          <a:graphicData uri="http://schemas.openxmlformats.org/drawingml/2006/table">
            <a:tbl>
              <a:tblPr firstRow="1" bandRow="1">
                <a:tableStyleId>{22838BEF-8BB2-4498-84A7-C5851F593DF1}</a:tableStyleId>
              </a:tblPr>
              <a:tblGrid>
                <a:gridCol w="5118100">
                  <a:extLst>
                    <a:ext uri="{9D8B030D-6E8A-4147-A177-3AD203B41FA5}">
                      <a16:colId xmlns:a16="http://schemas.microsoft.com/office/drawing/2014/main" val="20000"/>
                    </a:ext>
                  </a:extLst>
                </a:gridCol>
                <a:gridCol w="5118100">
                  <a:extLst>
                    <a:ext uri="{9D8B030D-6E8A-4147-A177-3AD203B41FA5}">
                      <a16:colId xmlns:a16="http://schemas.microsoft.com/office/drawing/2014/main" val="20001"/>
                    </a:ext>
                  </a:extLst>
                </a:gridCol>
              </a:tblGrid>
              <a:tr h="4206875">
                <a:tc>
                  <a:txBody>
                    <a:bodyPr/>
                    <a:lstStyle/>
                    <a:p>
                      <a:pPr marL="0" indent="0" algn="ctr">
                        <a:buNone/>
                      </a:pPr>
                      <a:r>
                        <a:rPr lang="en-US" sz="1800" b="1" u="sng" dirty="0"/>
                        <a:t>Eligible Capital Projects</a:t>
                      </a:r>
                    </a:p>
                    <a:p>
                      <a:pPr marL="0" indent="0" algn="ctr">
                        <a:buNone/>
                      </a:pPr>
                      <a:endParaRPr lang="en-US" sz="1800" b="1" u="sng" dirty="0"/>
                    </a:p>
                    <a:p>
                      <a:r>
                        <a:rPr lang="en-US" sz="1800" b="0" dirty="0"/>
                        <a:t>1. Affordable Housing Development (loan)</a:t>
                      </a:r>
                    </a:p>
                    <a:p>
                      <a:pPr lvl="1"/>
                      <a:r>
                        <a:rPr lang="en-US" sz="1800" b="0" i="1" dirty="0"/>
                        <a:t>Bricks and Mortar</a:t>
                      </a:r>
                    </a:p>
                    <a:p>
                      <a:pPr lvl="1"/>
                      <a:endParaRPr lang="en-US" sz="1800" b="0" i="1" dirty="0"/>
                    </a:p>
                    <a:p>
                      <a:r>
                        <a:rPr lang="en-US" sz="1800" b="0" dirty="0"/>
                        <a:t>2. Housing-Related Infrastructure (grant)</a:t>
                      </a:r>
                    </a:p>
                    <a:p>
                      <a:pPr lvl="1"/>
                      <a:r>
                        <a:rPr lang="en-US" sz="1800" b="0" i="1" dirty="0"/>
                        <a:t>Required as Condition of Approval</a:t>
                      </a:r>
                    </a:p>
                    <a:p>
                      <a:pPr lvl="1"/>
                      <a:endParaRPr lang="en-US" sz="1800" b="0" i="1" dirty="0"/>
                    </a:p>
                    <a:p>
                      <a:r>
                        <a:rPr lang="en-US" sz="1800" b="0" dirty="0"/>
                        <a:t>3. Sustainable Transportation Infrastructure (grant)</a:t>
                      </a:r>
                    </a:p>
                    <a:p>
                      <a:pPr lvl="1"/>
                      <a:r>
                        <a:rPr lang="en-US" sz="1800" b="0" i="1" dirty="0"/>
                        <a:t>Transit, Bike Lanes, Sidewalks</a:t>
                      </a:r>
                    </a:p>
                    <a:p>
                      <a:pPr lvl="1"/>
                      <a:endParaRPr lang="en-US" sz="1800" b="0" i="1" dirty="0"/>
                    </a:p>
                    <a:p>
                      <a:r>
                        <a:rPr lang="en-US" sz="1800" b="0" dirty="0"/>
                        <a:t>4. Transportation-Related Amenities (grant)</a:t>
                      </a:r>
                    </a:p>
                    <a:p>
                      <a:pPr lvl="1"/>
                      <a:r>
                        <a:rPr lang="en-US" sz="1800" b="0" i="1" dirty="0"/>
                        <a:t>Bike Parking, Repair Kiosks, Urban Greening, Bus Shelters</a:t>
                      </a:r>
                    </a:p>
                    <a:p>
                      <a:endParaRPr lang="en-US" sz="1800" b="0" dirty="0"/>
                    </a:p>
                  </a:txBody>
                  <a:tcPr marL="91668" marR="91668" marT="45727" marB="45727">
                    <a:noFill/>
                  </a:tcPr>
                </a:tc>
                <a:tc>
                  <a:txBody>
                    <a:bodyPr/>
                    <a:lstStyle/>
                    <a:p>
                      <a:pPr marL="0" indent="0" algn="ctr">
                        <a:buNone/>
                      </a:pPr>
                      <a:r>
                        <a:rPr lang="en-US" sz="1800" b="1" u="sng" dirty="0"/>
                        <a:t>Eligible Programs (3 Year Grants)</a:t>
                      </a:r>
                    </a:p>
                    <a:p>
                      <a:pPr marL="0" indent="0" algn="ctr">
                        <a:buNone/>
                      </a:pPr>
                      <a:endParaRPr lang="en-US" sz="1800" b="1" u="sng" dirty="0"/>
                    </a:p>
                    <a:p>
                      <a:pPr marL="0" indent="0">
                        <a:buNone/>
                      </a:pPr>
                      <a:r>
                        <a:rPr lang="en-US" sz="1800" b="0" dirty="0"/>
                        <a:t>1.  Active Transportation Programs</a:t>
                      </a:r>
                    </a:p>
                    <a:p>
                      <a:pPr marL="0" indent="0">
                        <a:buNone/>
                      </a:pPr>
                      <a:endParaRPr lang="en-US" sz="1800" b="0" dirty="0"/>
                    </a:p>
                    <a:p>
                      <a:r>
                        <a:rPr lang="en-US" sz="1800" b="0" dirty="0"/>
                        <a:t>2. Transit Ridership Programs</a:t>
                      </a:r>
                    </a:p>
                    <a:p>
                      <a:endParaRPr lang="en-US" sz="1800" b="0" dirty="0"/>
                    </a:p>
                  </a:txBody>
                  <a:tcPr marL="91668" marR="91668" marT="45727" marB="45727">
                    <a:noFill/>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95313" y="533400"/>
            <a:ext cx="11001375" cy="81438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339" name="Title 1"/>
          <p:cNvSpPr>
            <a:spLocks noGrp="1"/>
          </p:cNvSpPr>
          <p:nvPr>
            <p:ph type="title"/>
          </p:nvPr>
        </p:nvSpPr>
        <p:spPr>
          <a:xfrm>
            <a:off x="708025" y="257175"/>
            <a:ext cx="9845675" cy="1325563"/>
          </a:xfrm>
        </p:spPr>
        <p:txBody>
          <a:bodyPr/>
          <a:lstStyle/>
          <a:p>
            <a:r>
              <a:rPr lang="en-US" altLang="en-US" sz="3600" b="0" smtClean="0">
                <a:solidFill>
                  <a:schemeClr val="bg1"/>
                </a:solidFill>
              </a:rPr>
              <a:t>Eligible Project Types</a:t>
            </a:r>
          </a:p>
        </p:txBody>
      </p:sp>
      <p:sp>
        <p:nvSpPr>
          <p:cNvPr id="14340" name="Content Placeholder 10"/>
          <p:cNvSpPr>
            <a:spLocks noGrp="1"/>
          </p:cNvSpPr>
          <p:nvPr>
            <p:ph idx="1"/>
          </p:nvPr>
        </p:nvSpPr>
        <p:spPr>
          <a:xfrm>
            <a:off x="609600" y="1371600"/>
            <a:ext cx="10972800" cy="4754563"/>
          </a:xfrm>
        </p:spPr>
        <p:txBody>
          <a:bodyPr/>
          <a:lstStyle/>
          <a:p>
            <a:pPr marL="0" indent="0">
              <a:buFont typeface="Arial" panose="020B0604020202020204" pitchFamily="34" charset="0"/>
              <a:buNone/>
            </a:pPr>
            <a:endParaRPr lang="en-US" altLang="en-US" u="sng" smtClean="0"/>
          </a:p>
          <a:p>
            <a:pPr marL="0" indent="0">
              <a:buFont typeface="Arial" panose="020B0604020202020204" pitchFamily="34" charset="0"/>
              <a:buNone/>
            </a:pPr>
            <a:endParaRPr lang="en-US" altLang="en-US" u="sng" smtClean="0"/>
          </a:p>
          <a:p>
            <a:pPr marL="0" indent="0">
              <a:buFont typeface="Arial" panose="020B0604020202020204" pitchFamily="34" charset="0"/>
              <a:buNone/>
            </a:pPr>
            <a:endParaRPr lang="en-US" altLang="en-US" sz="2200" smtClean="0"/>
          </a:p>
        </p:txBody>
      </p:sp>
      <p:cxnSp>
        <p:nvCxnSpPr>
          <p:cNvPr id="9" name="Straight Connector 8"/>
          <p:cNvCxnSpPr/>
          <p:nvPr/>
        </p:nvCxnSpPr>
        <p:spPr>
          <a:xfrm>
            <a:off x="595313" y="6111875"/>
            <a:ext cx="10972800" cy="0"/>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2" name="Table 11"/>
          <p:cNvGraphicFramePr>
            <a:graphicFrameLocks noGrp="1"/>
          </p:cNvGraphicFramePr>
          <p:nvPr/>
        </p:nvGraphicFramePr>
        <p:xfrm>
          <a:off x="1003300" y="1441450"/>
          <a:ext cx="10185399" cy="4584700"/>
        </p:xfrm>
        <a:graphic>
          <a:graphicData uri="http://schemas.openxmlformats.org/drawingml/2006/table">
            <a:tbl>
              <a:tblPr firstRow="1" bandRow="1">
                <a:tableStyleId>{B301B821-A1FF-4177-AEE7-76D212191A09}</a:tableStyleId>
              </a:tblPr>
              <a:tblGrid>
                <a:gridCol w="3395133">
                  <a:extLst>
                    <a:ext uri="{9D8B030D-6E8A-4147-A177-3AD203B41FA5}">
                      <a16:colId xmlns:a16="http://schemas.microsoft.com/office/drawing/2014/main" val="20000"/>
                    </a:ext>
                  </a:extLst>
                </a:gridCol>
                <a:gridCol w="3395133">
                  <a:extLst>
                    <a:ext uri="{9D8B030D-6E8A-4147-A177-3AD203B41FA5}">
                      <a16:colId xmlns:a16="http://schemas.microsoft.com/office/drawing/2014/main" val="20001"/>
                    </a:ext>
                  </a:extLst>
                </a:gridCol>
                <a:gridCol w="3395133">
                  <a:extLst>
                    <a:ext uri="{9D8B030D-6E8A-4147-A177-3AD203B41FA5}">
                      <a16:colId xmlns:a16="http://schemas.microsoft.com/office/drawing/2014/main" val="20002"/>
                    </a:ext>
                  </a:extLst>
                </a:gridCol>
              </a:tblGrid>
              <a:tr h="770524">
                <a:tc>
                  <a:txBody>
                    <a:bodyPr/>
                    <a:lstStyle/>
                    <a:p>
                      <a:pPr algn="ctr"/>
                      <a:r>
                        <a:rPr lang="en-US" sz="2800" dirty="0"/>
                        <a:t>TOD</a:t>
                      </a:r>
                    </a:p>
                    <a:p>
                      <a:pPr algn="ctr"/>
                      <a:r>
                        <a:rPr lang="en-US" sz="1700" b="0" dirty="0"/>
                        <a:t>Transit</a:t>
                      </a:r>
                      <a:r>
                        <a:rPr lang="en-US" sz="1700" b="0" baseline="0" dirty="0"/>
                        <a:t> Oriented Development</a:t>
                      </a:r>
                      <a:endParaRPr lang="en-US" sz="1700" b="0" dirty="0"/>
                    </a:p>
                  </a:txBody>
                  <a:tcPr marL="84877" marR="84877" marT="42327" marB="42327" anchor="ctr"/>
                </a:tc>
                <a:tc>
                  <a:txBody>
                    <a:bodyPr/>
                    <a:lstStyle/>
                    <a:p>
                      <a:pPr algn="ctr"/>
                      <a:r>
                        <a:rPr lang="en-US" sz="2800" dirty="0"/>
                        <a:t>ICP</a:t>
                      </a:r>
                    </a:p>
                    <a:p>
                      <a:pPr marL="0" marR="0" indent="0" algn="ctr" defTabSz="914400" rtl="0" eaLnBrk="1" fontAlgn="auto" latinLnBrk="0" hangingPunct="1">
                        <a:lnSpc>
                          <a:spcPct val="100000"/>
                        </a:lnSpc>
                        <a:spcBef>
                          <a:spcPts val="0"/>
                        </a:spcBef>
                        <a:spcAft>
                          <a:spcPts val="0"/>
                        </a:spcAft>
                        <a:buClrTx/>
                        <a:buSzTx/>
                        <a:buFontTx/>
                        <a:buNone/>
                        <a:tabLst/>
                        <a:defRPr/>
                      </a:pPr>
                      <a:r>
                        <a:rPr lang="en-US" sz="1700" b="0" dirty="0"/>
                        <a:t>Integrated Connectivity Project</a:t>
                      </a:r>
                    </a:p>
                  </a:txBody>
                  <a:tcPr marL="84877" marR="84877" marT="42327" marB="42327" anchor="ctr"/>
                </a:tc>
                <a:tc>
                  <a:txBody>
                    <a:bodyPr/>
                    <a:lstStyle/>
                    <a:p>
                      <a:pPr algn="ctr"/>
                      <a:r>
                        <a:rPr lang="en-US" sz="2800" dirty="0"/>
                        <a:t>RIPA</a:t>
                      </a:r>
                    </a:p>
                    <a:p>
                      <a:pPr marL="0" marR="0" indent="0" algn="ctr" defTabSz="914400" rtl="0" eaLnBrk="1" fontAlgn="auto" latinLnBrk="0" hangingPunct="1">
                        <a:lnSpc>
                          <a:spcPct val="100000"/>
                        </a:lnSpc>
                        <a:spcBef>
                          <a:spcPts val="0"/>
                        </a:spcBef>
                        <a:spcAft>
                          <a:spcPts val="0"/>
                        </a:spcAft>
                        <a:buClrTx/>
                        <a:buSzTx/>
                        <a:buFontTx/>
                        <a:buNone/>
                        <a:tabLst/>
                        <a:defRPr/>
                      </a:pPr>
                      <a:r>
                        <a:rPr lang="en-US" sz="1700" b="0" dirty="0"/>
                        <a:t>Rural Innovation Project Area</a:t>
                      </a:r>
                    </a:p>
                  </a:txBody>
                  <a:tcPr marL="84877" marR="84877" marT="42327" marB="42327" anchor="ctr"/>
                </a:tc>
                <a:extLst>
                  <a:ext uri="{0D108BD9-81ED-4DB2-BD59-A6C34878D82A}">
                    <a16:rowId xmlns:a16="http://schemas.microsoft.com/office/drawing/2014/main" val="10000"/>
                  </a:ext>
                </a:extLst>
              </a:tr>
              <a:tr h="1182046">
                <a:tc>
                  <a:txBody>
                    <a:bodyPr/>
                    <a:lstStyle/>
                    <a:p>
                      <a:pPr marL="0" indent="0">
                        <a:buFont typeface="Wingdings" charset="2"/>
                        <a:buNone/>
                      </a:pPr>
                      <a:r>
                        <a:rPr lang="en-US" sz="1800" dirty="0"/>
                        <a:t>Required:</a:t>
                      </a:r>
                    </a:p>
                    <a:p>
                      <a:pPr marL="285750" indent="-285750">
                        <a:buFont typeface="Wingdings" charset="2"/>
                        <a:buChar char="ü"/>
                      </a:pPr>
                      <a:r>
                        <a:rPr lang="en-US" sz="1800" dirty="0"/>
                        <a:t>High Quality</a:t>
                      </a:r>
                      <a:r>
                        <a:rPr lang="en-US" sz="1800" baseline="0" dirty="0"/>
                        <a:t> Transit</a:t>
                      </a:r>
                    </a:p>
                    <a:p>
                      <a:pPr marL="285750" indent="-285750">
                        <a:buFont typeface="Wingdings" charset="2"/>
                        <a:buChar char="ü"/>
                      </a:pPr>
                      <a:r>
                        <a:rPr lang="en-US" sz="1800" baseline="0" dirty="0"/>
                        <a:t>Affordable </a:t>
                      </a:r>
                      <a:r>
                        <a:rPr lang="en-US" sz="1800" baseline="0" dirty="0" smtClean="0"/>
                        <a:t>Housing</a:t>
                      </a:r>
                      <a:endParaRPr lang="en-US" sz="1800" dirty="0">
                        <a:solidFill>
                          <a:srgbClr val="000090"/>
                        </a:solidFill>
                      </a:endParaRPr>
                    </a:p>
                  </a:txBody>
                  <a:tcPr marL="84877" marR="84877" marT="42327" marB="42327"/>
                </a:tc>
                <a:tc>
                  <a:txBody>
                    <a:bodyPr/>
                    <a:lstStyle/>
                    <a:p>
                      <a:pPr marL="0" marR="0" indent="0" algn="l" defTabSz="914400" rtl="0" eaLnBrk="1" fontAlgn="auto" latinLnBrk="0" hangingPunct="1">
                        <a:lnSpc>
                          <a:spcPct val="100000"/>
                        </a:lnSpc>
                        <a:spcBef>
                          <a:spcPts val="0"/>
                        </a:spcBef>
                        <a:spcAft>
                          <a:spcPts val="0"/>
                        </a:spcAft>
                        <a:buClrTx/>
                        <a:buSzTx/>
                        <a:buFont typeface="Wingdings" charset="2"/>
                        <a:buNone/>
                        <a:tabLst/>
                        <a:defRPr/>
                      </a:pPr>
                      <a:r>
                        <a:rPr lang="en-US" sz="1800" dirty="0"/>
                        <a:t>Required:</a:t>
                      </a:r>
                    </a:p>
                    <a:p>
                      <a:pPr marL="285750" indent="-285750">
                        <a:buFont typeface="Wingdings" charset="2"/>
                        <a:buChar char="ü"/>
                      </a:pPr>
                      <a:r>
                        <a:rPr lang="en-US" sz="1800" dirty="0"/>
                        <a:t>Qualifying </a:t>
                      </a:r>
                      <a:r>
                        <a:rPr lang="en-US" sz="1800" baseline="0" dirty="0"/>
                        <a:t>Transit</a:t>
                      </a:r>
                    </a:p>
                    <a:p>
                      <a:pPr marL="285750" indent="-285750">
                        <a:buFont typeface="Wingdings" charset="2"/>
                        <a:buChar char="ü"/>
                      </a:pPr>
                      <a:r>
                        <a:rPr lang="en-US" sz="1800" baseline="0" dirty="0"/>
                        <a:t>Sustainable Transportation Infrastructure</a:t>
                      </a:r>
                      <a:endParaRPr lang="en-US" sz="1800" dirty="0">
                        <a:solidFill>
                          <a:srgbClr val="000090"/>
                        </a:solidFill>
                      </a:endParaRPr>
                    </a:p>
                  </a:txBody>
                  <a:tcPr marL="84877" marR="84877" marT="42327" marB="42327"/>
                </a:tc>
                <a:tc>
                  <a:txBody>
                    <a:bodyPr/>
                    <a:lstStyle/>
                    <a:p>
                      <a:pPr marL="0" marR="0" indent="0" algn="l" defTabSz="914400" rtl="0" eaLnBrk="1" fontAlgn="auto" latinLnBrk="0" hangingPunct="1">
                        <a:lnSpc>
                          <a:spcPct val="100000"/>
                        </a:lnSpc>
                        <a:spcBef>
                          <a:spcPts val="0"/>
                        </a:spcBef>
                        <a:spcAft>
                          <a:spcPts val="0"/>
                        </a:spcAft>
                        <a:buClrTx/>
                        <a:buSzTx/>
                        <a:buFont typeface="Wingdings" charset="2"/>
                        <a:buNone/>
                        <a:tabLst/>
                        <a:defRPr/>
                      </a:pPr>
                      <a:r>
                        <a:rPr lang="en-US" sz="1800" dirty="0"/>
                        <a:t>Required:</a:t>
                      </a:r>
                    </a:p>
                    <a:p>
                      <a:pPr marL="285750" indent="-285750">
                        <a:buFont typeface="Wingdings" charset="2"/>
                        <a:buChar char="ü"/>
                      </a:pPr>
                      <a:r>
                        <a:rPr lang="en-US" sz="1800" dirty="0"/>
                        <a:t>Qualifying </a:t>
                      </a:r>
                      <a:r>
                        <a:rPr lang="en-US" sz="1800" baseline="0" dirty="0"/>
                        <a:t>Transit</a:t>
                      </a:r>
                    </a:p>
                    <a:p>
                      <a:pPr marL="285750" indent="-285750">
                        <a:buFont typeface="Wingdings" charset="2"/>
                        <a:buChar char="ü"/>
                      </a:pPr>
                      <a:r>
                        <a:rPr lang="en-US" sz="1800" baseline="0" dirty="0"/>
                        <a:t>Sustainable Transportation Infrastructure</a:t>
                      </a:r>
                      <a:endParaRPr lang="en-US" sz="1800" dirty="0">
                        <a:solidFill>
                          <a:srgbClr val="000090"/>
                        </a:solidFill>
                      </a:endParaRPr>
                    </a:p>
                  </a:txBody>
                  <a:tcPr marL="84877" marR="84877" marT="42327" marB="42327"/>
                </a:tc>
                <a:extLst>
                  <a:ext uri="{0D108BD9-81ED-4DB2-BD59-A6C34878D82A}">
                    <a16:rowId xmlns:a16="http://schemas.microsoft.com/office/drawing/2014/main" val="10001"/>
                  </a:ext>
                </a:extLst>
              </a:tr>
              <a:tr h="18983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a:t>Required: At least one additional components from the following: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700" dirty="0"/>
                    </a:p>
                    <a:p>
                      <a:pPr marL="285750" marR="0" indent="-285750" algn="l" defTabSz="914400" rtl="0" eaLnBrk="1" fontAlgn="auto" latinLnBrk="0" hangingPunct="1">
                        <a:lnSpc>
                          <a:spcPct val="100000"/>
                        </a:lnSpc>
                        <a:spcBef>
                          <a:spcPts val="0"/>
                        </a:spcBef>
                        <a:spcAft>
                          <a:spcPts val="0"/>
                        </a:spcAft>
                        <a:buClrTx/>
                        <a:buSzTx/>
                        <a:buFont typeface="Wingdings" charset="2"/>
                        <a:buChar char="q"/>
                        <a:tabLst/>
                        <a:defRPr/>
                      </a:pPr>
                      <a:r>
                        <a:rPr lang="en-US" sz="1700" dirty="0"/>
                        <a:t>Sustainable Transportation</a:t>
                      </a:r>
                      <a:r>
                        <a:rPr lang="en-US" sz="1700" baseline="0" dirty="0"/>
                        <a:t> Infrastructure</a:t>
                      </a:r>
                    </a:p>
                    <a:p>
                      <a:pPr marL="285750" marR="0" indent="-285750" algn="l" defTabSz="914400" rtl="0" eaLnBrk="1" fontAlgn="auto" latinLnBrk="0" hangingPunct="1">
                        <a:lnSpc>
                          <a:spcPct val="100000"/>
                        </a:lnSpc>
                        <a:spcBef>
                          <a:spcPts val="0"/>
                        </a:spcBef>
                        <a:spcAft>
                          <a:spcPts val="0"/>
                        </a:spcAft>
                        <a:buClrTx/>
                        <a:buSzTx/>
                        <a:buFont typeface="Wingdings" charset="2"/>
                        <a:buChar char="q"/>
                        <a:tabLst/>
                        <a:defRPr/>
                      </a:pPr>
                      <a:r>
                        <a:rPr lang="en-US" sz="1700" baseline="0" dirty="0"/>
                        <a:t>Transportation Related Amenities </a:t>
                      </a:r>
                    </a:p>
                    <a:p>
                      <a:pPr marL="285750" marR="0" indent="-285750" algn="l" defTabSz="914400" rtl="0" eaLnBrk="1" fontAlgn="auto" latinLnBrk="0" hangingPunct="1">
                        <a:lnSpc>
                          <a:spcPct val="100000"/>
                        </a:lnSpc>
                        <a:spcBef>
                          <a:spcPts val="0"/>
                        </a:spcBef>
                        <a:spcAft>
                          <a:spcPts val="0"/>
                        </a:spcAft>
                        <a:buClrTx/>
                        <a:buSzTx/>
                        <a:buFont typeface="Wingdings" charset="2"/>
                        <a:buChar char="q"/>
                        <a:tabLst/>
                        <a:defRPr/>
                      </a:pPr>
                      <a:r>
                        <a:rPr lang="en-US" sz="1700" baseline="0" dirty="0"/>
                        <a:t>Programs</a:t>
                      </a:r>
                      <a:endParaRPr lang="en-US" sz="1700" dirty="0"/>
                    </a:p>
                  </a:txBody>
                  <a:tcPr marL="84877" marR="84877" marT="42327" marB="4232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a:t>Required: At least one additional components from the following: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700" dirty="0"/>
                    </a:p>
                    <a:p>
                      <a:pPr marL="285750" marR="0" indent="-285750" algn="l" defTabSz="914400" rtl="0" eaLnBrk="1" fontAlgn="auto" latinLnBrk="0" hangingPunct="1">
                        <a:lnSpc>
                          <a:spcPct val="100000"/>
                        </a:lnSpc>
                        <a:spcBef>
                          <a:spcPts val="0"/>
                        </a:spcBef>
                        <a:spcAft>
                          <a:spcPts val="0"/>
                        </a:spcAft>
                        <a:buClrTx/>
                        <a:buSzTx/>
                        <a:buFont typeface="Wingdings" charset="2"/>
                        <a:buChar char="q"/>
                        <a:tabLst/>
                        <a:defRPr/>
                      </a:pPr>
                      <a:r>
                        <a:rPr lang="en-US" sz="1700" dirty="0"/>
                        <a:t>Affordable Housing </a:t>
                      </a:r>
                      <a:endParaRPr lang="en-US" sz="1700" baseline="0" dirty="0"/>
                    </a:p>
                    <a:p>
                      <a:pPr marL="285750" marR="0" indent="-285750" algn="l" defTabSz="914400" rtl="0" eaLnBrk="1" fontAlgn="auto" latinLnBrk="0" hangingPunct="1">
                        <a:lnSpc>
                          <a:spcPct val="100000"/>
                        </a:lnSpc>
                        <a:spcBef>
                          <a:spcPts val="0"/>
                        </a:spcBef>
                        <a:spcAft>
                          <a:spcPts val="0"/>
                        </a:spcAft>
                        <a:buClrTx/>
                        <a:buSzTx/>
                        <a:buFont typeface="Wingdings" charset="2"/>
                        <a:buChar char="q"/>
                        <a:tabLst/>
                        <a:defRPr/>
                      </a:pPr>
                      <a:r>
                        <a:rPr lang="en-US" sz="1700" baseline="0" dirty="0"/>
                        <a:t>Transportation Related Amenities </a:t>
                      </a:r>
                    </a:p>
                    <a:p>
                      <a:pPr marL="285750" marR="0" indent="-285750" algn="l" defTabSz="914400" rtl="0" eaLnBrk="1" fontAlgn="auto" latinLnBrk="0" hangingPunct="1">
                        <a:lnSpc>
                          <a:spcPct val="100000"/>
                        </a:lnSpc>
                        <a:spcBef>
                          <a:spcPts val="0"/>
                        </a:spcBef>
                        <a:spcAft>
                          <a:spcPts val="0"/>
                        </a:spcAft>
                        <a:buClrTx/>
                        <a:buSzTx/>
                        <a:buFont typeface="Wingdings" charset="2"/>
                        <a:buChar char="q"/>
                        <a:tabLst/>
                        <a:defRPr/>
                      </a:pPr>
                      <a:r>
                        <a:rPr lang="en-US" sz="1700" baseline="0" dirty="0"/>
                        <a:t>Programs</a:t>
                      </a:r>
                      <a:endParaRPr lang="en-US" sz="1700" dirty="0"/>
                    </a:p>
                    <a:p>
                      <a:endParaRPr lang="en-US" sz="1700" dirty="0"/>
                    </a:p>
                  </a:txBody>
                  <a:tcPr marL="84877" marR="84877" marT="42327" marB="4232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a:t>Required: At least one additional components from the following: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700" dirty="0"/>
                    </a:p>
                    <a:p>
                      <a:pPr marL="285750" marR="0" indent="-285750" algn="l" defTabSz="914400" rtl="0" eaLnBrk="1" fontAlgn="auto" latinLnBrk="0" hangingPunct="1">
                        <a:lnSpc>
                          <a:spcPct val="100000"/>
                        </a:lnSpc>
                        <a:spcBef>
                          <a:spcPts val="0"/>
                        </a:spcBef>
                        <a:spcAft>
                          <a:spcPts val="0"/>
                        </a:spcAft>
                        <a:buClrTx/>
                        <a:buSzTx/>
                        <a:buFont typeface="Wingdings" charset="2"/>
                        <a:buChar char="q"/>
                        <a:tabLst/>
                        <a:defRPr/>
                      </a:pPr>
                      <a:r>
                        <a:rPr lang="en-US" sz="1700" dirty="0"/>
                        <a:t>Affordable Housing</a:t>
                      </a:r>
                      <a:endParaRPr lang="en-US" sz="1700" baseline="0" dirty="0"/>
                    </a:p>
                    <a:p>
                      <a:pPr marL="285750" marR="0" indent="-285750" algn="l" defTabSz="914400" rtl="0" eaLnBrk="1" fontAlgn="auto" latinLnBrk="0" hangingPunct="1">
                        <a:lnSpc>
                          <a:spcPct val="100000"/>
                        </a:lnSpc>
                        <a:spcBef>
                          <a:spcPts val="0"/>
                        </a:spcBef>
                        <a:spcAft>
                          <a:spcPts val="0"/>
                        </a:spcAft>
                        <a:buClrTx/>
                        <a:buSzTx/>
                        <a:buFont typeface="Wingdings" charset="2"/>
                        <a:buChar char="q"/>
                        <a:tabLst/>
                        <a:defRPr/>
                      </a:pPr>
                      <a:r>
                        <a:rPr lang="en-US" sz="1700" baseline="0" dirty="0"/>
                        <a:t>Transportation Related Amenities </a:t>
                      </a:r>
                    </a:p>
                    <a:p>
                      <a:pPr marL="285750" marR="0" indent="-285750" algn="l" defTabSz="914400" rtl="0" eaLnBrk="1" fontAlgn="auto" latinLnBrk="0" hangingPunct="1">
                        <a:lnSpc>
                          <a:spcPct val="100000"/>
                        </a:lnSpc>
                        <a:spcBef>
                          <a:spcPts val="0"/>
                        </a:spcBef>
                        <a:spcAft>
                          <a:spcPts val="0"/>
                        </a:spcAft>
                        <a:buClrTx/>
                        <a:buSzTx/>
                        <a:buFont typeface="Wingdings" charset="2"/>
                        <a:buChar char="q"/>
                        <a:tabLst/>
                        <a:defRPr/>
                      </a:pPr>
                      <a:r>
                        <a:rPr lang="en-US" sz="1700" baseline="0" dirty="0"/>
                        <a:t>Programs</a:t>
                      </a:r>
                      <a:endParaRPr lang="en-US" sz="1700" dirty="0"/>
                    </a:p>
                    <a:p>
                      <a:endParaRPr lang="en-US" sz="1700" dirty="0"/>
                    </a:p>
                  </a:txBody>
                  <a:tcPr marL="84877" marR="84877" marT="42327" marB="42327"/>
                </a:tc>
                <a:extLst>
                  <a:ext uri="{0D108BD9-81ED-4DB2-BD59-A6C34878D82A}">
                    <a16:rowId xmlns:a16="http://schemas.microsoft.com/office/drawing/2014/main" val="10002"/>
                  </a:ext>
                </a:extLst>
              </a:tr>
              <a:tr h="733731">
                <a:tc>
                  <a:txBody>
                    <a:bodyPr/>
                    <a:lstStyle/>
                    <a:p>
                      <a:pPr marL="0" marR="0" indent="0" algn="l" defTabSz="914400" rtl="0" eaLnBrk="1" fontAlgn="auto" latinLnBrk="0" hangingPunct="1">
                        <a:lnSpc>
                          <a:spcPct val="100000"/>
                        </a:lnSpc>
                        <a:spcBef>
                          <a:spcPts val="0"/>
                        </a:spcBef>
                        <a:spcAft>
                          <a:spcPts val="0"/>
                        </a:spcAft>
                        <a:buClrTx/>
                        <a:buSzTx/>
                        <a:buFont typeface="Wingdings" charset="2"/>
                        <a:buNone/>
                        <a:tabLst/>
                        <a:defRPr/>
                      </a:pPr>
                      <a:r>
                        <a:rPr lang="en-US" sz="1700" dirty="0" smtClean="0"/>
                        <a:t>Required Minimum</a:t>
                      </a:r>
                      <a:r>
                        <a:rPr lang="en-US" sz="1700" baseline="0" dirty="0" smtClean="0"/>
                        <a:t> Density: 30 units/acre</a:t>
                      </a:r>
                      <a:endParaRPr lang="en-US" sz="1700" dirty="0"/>
                    </a:p>
                  </a:txBody>
                  <a:tcPr marL="84877" marR="84877" marT="42327" marB="4232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t>Required Minimum</a:t>
                      </a:r>
                      <a:r>
                        <a:rPr lang="en-US" sz="1700" baseline="0" dirty="0" smtClean="0"/>
                        <a:t> Density: 20 units/acre</a:t>
                      </a:r>
                      <a:endParaRPr lang="en-US" sz="1700" dirty="0" smtClean="0"/>
                    </a:p>
                  </a:txBody>
                  <a:tcPr marL="84877" marR="84877" marT="42327" marB="4232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t>Required Minimum</a:t>
                      </a:r>
                      <a:r>
                        <a:rPr lang="en-US" sz="1700" baseline="0" dirty="0" smtClean="0"/>
                        <a:t> Density: 15 units/acre</a:t>
                      </a:r>
                      <a:endParaRPr lang="en-US" sz="1700" dirty="0" smtClean="0"/>
                    </a:p>
                  </a:txBody>
                  <a:tcPr marL="84877" marR="84877" marT="42327" marB="42327"/>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1"/>
          <p:cNvGrpSpPr>
            <a:grpSpLocks/>
          </p:cNvGrpSpPr>
          <p:nvPr/>
        </p:nvGrpSpPr>
        <p:grpSpPr bwMode="auto">
          <a:xfrm>
            <a:off x="0" y="0"/>
            <a:ext cx="12207875" cy="6627813"/>
            <a:chOff x="-9438" y="0"/>
            <a:chExt cx="12185776" cy="6858000"/>
          </a:xfrm>
        </p:grpSpPr>
        <p:pic>
          <p:nvPicPr>
            <p:cNvPr id="10265" name="Picture 2" descr="C:\Users\sfarfan\Desktop\untitled-infographic-conflict-copy (2).jpeg"/>
            <p:cNvPicPr>
              <a:picLocks noChangeAspect="1" noChangeArrowheads="1"/>
            </p:cNvPicPr>
            <p:nvPr/>
          </p:nvPicPr>
          <p:blipFill>
            <a:blip r:embed="rId3">
              <a:extLst>
                <a:ext uri="{28A0092B-C50C-407E-A947-70E740481C1C}">
                  <a14:useLocalDpi xmlns:a14="http://schemas.microsoft.com/office/drawing/2010/main" val="0"/>
                </a:ext>
              </a:extLst>
            </a:blip>
            <a:srcRect b="10953"/>
            <a:stretch>
              <a:fillRect/>
            </a:stretch>
          </p:blipFill>
          <p:spPr bwMode="auto">
            <a:xfrm>
              <a:off x="-9438" y="0"/>
              <a:ext cx="1217127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6" name="Picture 7" descr="http://www.clipartbest.com/cliparts/Kcj/BXp/KcjBXpncq.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71827" y="3275747"/>
              <a:ext cx="804511" cy="1192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72" name="Group 2071"/>
          <p:cNvGrpSpPr>
            <a:grpSpLocks/>
          </p:cNvGrpSpPr>
          <p:nvPr/>
        </p:nvGrpSpPr>
        <p:grpSpPr bwMode="auto">
          <a:xfrm>
            <a:off x="8315325" y="2576513"/>
            <a:ext cx="1984375" cy="1031875"/>
            <a:chOff x="8290719" y="2667000"/>
            <a:chExt cx="1981200" cy="1066800"/>
          </a:xfrm>
        </p:grpSpPr>
        <p:sp>
          <p:nvSpPr>
            <p:cNvPr id="21" name="Rounded Rectangle 20"/>
            <p:cNvSpPr/>
            <p:nvPr/>
          </p:nvSpPr>
          <p:spPr>
            <a:xfrm>
              <a:off x="8290719" y="2667000"/>
              <a:ext cx="1878178" cy="723782"/>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t>Expansion of Bus Routes</a:t>
              </a:r>
            </a:p>
          </p:txBody>
        </p:sp>
        <p:cxnSp>
          <p:nvCxnSpPr>
            <p:cNvPr id="25" name="Straight Arrow Connector 24"/>
            <p:cNvCxnSpPr/>
            <p:nvPr/>
          </p:nvCxnSpPr>
          <p:spPr>
            <a:xfrm>
              <a:off x="9850320" y="3275896"/>
              <a:ext cx="421599" cy="457904"/>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grpSp>
      <p:grpSp>
        <p:nvGrpSpPr>
          <p:cNvPr id="2069" name="Group 2068"/>
          <p:cNvGrpSpPr>
            <a:grpSpLocks/>
          </p:cNvGrpSpPr>
          <p:nvPr/>
        </p:nvGrpSpPr>
        <p:grpSpPr bwMode="auto">
          <a:xfrm>
            <a:off x="2589213" y="111125"/>
            <a:ext cx="2846387" cy="1214438"/>
            <a:chOff x="2575719" y="114300"/>
            <a:chExt cx="2840463" cy="1257300"/>
          </a:xfrm>
        </p:grpSpPr>
        <p:sp>
          <p:nvSpPr>
            <p:cNvPr id="3" name="Rounded Rectangle 2"/>
            <p:cNvSpPr/>
            <p:nvPr/>
          </p:nvSpPr>
          <p:spPr>
            <a:xfrm>
              <a:off x="2995530" y="114300"/>
              <a:ext cx="2420652" cy="685352"/>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t>Affordable Housing</a:t>
              </a:r>
            </a:p>
          </p:txBody>
        </p:sp>
        <p:cxnSp>
          <p:nvCxnSpPr>
            <p:cNvPr id="32" name="Straight Arrow Connector 31"/>
            <p:cNvCxnSpPr/>
            <p:nvPr/>
          </p:nvCxnSpPr>
          <p:spPr>
            <a:xfrm flipH="1">
              <a:off x="2575719" y="761850"/>
              <a:ext cx="533874" cy="609750"/>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grpSp>
      <p:grpSp>
        <p:nvGrpSpPr>
          <p:cNvPr id="2073" name="Group 2072"/>
          <p:cNvGrpSpPr>
            <a:grpSpLocks/>
          </p:cNvGrpSpPr>
          <p:nvPr/>
        </p:nvGrpSpPr>
        <p:grpSpPr bwMode="auto">
          <a:xfrm>
            <a:off x="3648075" y="3756025"/>
            <a:ext cx="1841500" cy="1250950"/>
            <a:chOff x="3632534" y="3886200"/>
            <a:chExt cx="1838785" cy="1295400"/>
          </a:xfrm>
        </p:grpSpPr>
        <p:sp>
          <p:nvSpPr>
            <p:cNvPr id="37" name="Rounded Rectangle 36"/>
            <p:cNvSpPr/>
            <p:nvPr/>
          </p:nvSpPr>
          <p:spPr>
            <a:xfrm>
              <a:off x="3632534" y="3886200"/>
              <a:ext cx="1838785" cy="838393"/>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t>Pedestrian Pathways</a:t>
              </a:r>
            </a:p>
          </p:txBody>
        </p:sp>
        <p:cxnSp>
          <p:nvCxnSpPr>
            <p:cNvPr id="38" name="Straight Arrow Connector 37"/>
            <p:cNvCxnSpPr/>
            <p:nvPr/>
          </p:nvCxnSpPr>
          <p:spPr>
            <a:xfrm>
              <a:off x="4778605" y="4662125"/>
              <a:ext cx="0" cy="519475"/>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grpSp>
      <p:grpSp>
        <p:nvGrpSpPr>
          <p:cNvPr id="2074" name="Group 2073"/>
          <p:cNvGrpSpPr>
            <a:grpSpLocks/>
          </p:cNvGrpSpPr>
          <p:nvPr/>
        </p:nvGrpSpPr>
        <p:grpSpPr bwMode="auto">
          <a:xfrm>
            <a:off x="876300" y="3460750"/>
            <a:ext cx="1712913" cy="884238"/>
            <a:chOff x="865925" y="3581400"/>
            <a:chExt cx="1709794" cy="914400"/>
          </a:xfrm>
        </p:grpSpPr>
        <p:sp>
          <p:nvSpPr>
            <p:cNvPr id="43" name="Rounded Rectangle 42"/>
            <p:cNvSpPr/>
            <p:nvPr/>
          </p:nvSpPr>
          <p:spPr>
            <a:xfrm>
              <a:off x="865925" y="3581400"/>
              <a:ext cx="1451502" cy="723969"/>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t>Bike Lanes</a:t>
              </a:r>
            </a:p>
          </p:txBody>
        </p:sp>
        <p:cxnSp>
          <p:nvCxnSpPr>
            <p:cNvPr id="44" name="Straight Arrow Connector 43"/>
            <p:cNvCxnSpPr/>
            <p:nvPr/>
          </p:nvCxnSpPr>
          <p:spPr>
            <a:xfrm>
              <a:off x="2203335" y="4164187"/>
              <a:ext cx="372384" cy="331613"/>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grpSp>
      <p:grpSp>
        <p:nvGrpSpPr>
          <p:cNvPr id="2071" name="Group 2070"/>
          <p:cNvGrpSpPr>
            <a:grpSpLocks/>
          </p:cNvGrpSpPr>
          <p:nvPr/>
        </p:nvGrpSpPr>
        <p:grpSpPr bwMode="auto">
          <a:xfrm>
            <a:off x="10323513" y="1398588"/>
            <a:ext cx="1604962" cy="868362"/>
            <a:chOff x="10295434" y="1447800"/>
            <a:chExt cx="1603251" cy="898478"/>
          </a:xfrm>
        </p:grpSpPr>
        <p:cxnSp>
          <p:nvCxnSpPr>
            <p:cNvPr id="50" name="Straight Arrow Connector 49"/>
            <p:cNvCxnSpPr/>
            <p:nvPr/>
          </p:nvCxnSpPr>
          <p:spPr>
            <a:xfrm flipH="1">
              <a:off x="10295434" y="1889647"/>
              <a:ext cx="432925" cy="456631"/>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51" name="Rounded Rectangle 50"/>
            <p:cNvSpPr/>
            <p:nvPr/>
          </p:nvSpPr>
          <p:spPr>
            <a:xfrm>
              <a:off x="10626867" y="1447800"/>
              <a:ext cx="1271818" cy="53383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p>
            <a:p>
              <a:pPr algn="ctr">
                <a:defRPr/>
              </a:pPr>
              <a:r>
                <a:rPr lang="en-US" b="1" dirty="0"/>
                <a:t>Sidewalks</a:t>
              </a:r>
            </a:p>
            <a:p>
              <a:pPr algn="ctr">
                <a:defRPr/>
              </a:pPr>
              <a:endParaRPr lang="en-US" b="1" dirty="0"/>
            </a:p>
          </p:txBody>
        </p:sp>
      </p:grpSp>
      <p:grpSp>
        <p:nvGrpSpPr>
          <p:cNvPr id="2070" name="Group 2069"/>
          <p:cNvGrpSpPr>
            <a:grpSpLocks/>
          </p:cNvGrpSpPr>
          <p:nvPr/>
        </p:nvGrpSpPr>
        <p:grpSpPr bwMode="auto">
          <a:xfrm>
            <a:off x="8161338" y="36513"/>
            <a:ext cx="1927225" cy="1362075"/>
            <a:chOff x="8138319" y="38100"/>
            <a:chExt cx="1923049" cy="1409700"/>
          </a:xfrm>
        </p:grpSpPr>
        <p:sp>
          <p:nvSpPr>
            <p:cNvPr id="55" name="Rounded Rectangle 54"/>
            <p:cNvSpPr/>
            <p:nvPr/>
          </p:nvSpPr>
          <p:spPr>
            <a:xfrm>
              <a:off x="8604033" y="38100"/>
              <a:ext cx="1457335" cy="724566"/>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t>Urban Greening</a:t>
              </a:r>
            </a:p>
          </p:txBody>
        </p:sp>
        <p:cxnSp>
          <p:nvCxnSpPr>
            <p:cNvPr id="56" name="Straight Arrow Connector 55"/>
            <p:cNvCxnSpPr/>
            <p:nvPr/>
          </p:nvCxnSpPr>
          <p:spPr>
            <a:xfrm flipH="1">
              <a:off x="8138319" y="685445"/>
              <a:ext cx="627288" cy="762355"/>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grpSp>
      <p:grpSp>
        <p:nvGrpSpPr>
          <p:cNvPr id="71" name="Group 70"/>
          <p:cNvGrpSpPr>
            <a:grpSpLocks/>
          </p:cNvGrpSpPr>
          <p:nvPr/>
        </p:nvGrpSpPr>
        <p:grpSpPr bwMode="auto">
          <a:xfrm>
            <a:off x="10933113" y="2397125"/>
            <a:ext cx="1274762" cy="779463"/>
            <a:chOff x="9465223" y="1373875"/>
            <a:chExt cx="1272330" cy="805502"/>
          </a:xfrm>
        </p:grpSpPr>
        <p:cxnSp>
          <p:nvCxnSpPr>
            <p:cNvPr id="72" name="Straight Arrow Connector 71"/>
            <p:cNvCxnSpPr/>
            <p:nvPr/>
          </p:nvCxnSpPr>
          <p:spPr>
            <a:xfrm>
              <a:off x="10295486" y="1889002"/>
              <a:ext cx="0" cy="290375"/>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73" name="Rounded Rectangle 72"/>
            <p:cNvSpPr/>
            <p:nvPr/>
          </p:nvSpPr>
          <p:spPr>
            <a:xfrm>
              <a:off x="9465223" y="1373875"/>
              <a:ext cx="1272330" cy="533174"/>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p>
            <a:p>
              <a:pPr algn="ctr">
                <a:defRPr/>
              </a:pPr>
              <a:r>
                <a:rPr lang="en-US" b="1" dirty="0"/>
                <a:t>Bus Shelters</a:t>
              </a:r>
            </a:p>
            <a:p>
              <a:pPr algn="ctr">
                <a:defRPr/>
              </a:pPr>
              <a:endParaRPr lang="en-US" b="1" dirty="0"/>
            </a:p>
          </p:txBody>
        </p:sp>
      </p:grpSp>
      <p:sp>
        <p:nvSpPr>
          <p:cNvPr id="10250" name="Rectangle 29"/>
          <p:cNvSpPr>
            <a:spLocks noChangeArrowheads="1"/>
          </p:cNvSpPr>
          <p:nvPr/>
        </p:nvSpPr>
        <p:spPr bwMode="auto">
          <a:xfrm>
            <a:off x="6111875" y="6627813"/>
            <a:ext cx="6096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6" tIns="45702" rIns="91406" bIns="45702">
            <a:spAutoFit/>
          </a:bodyPr>
          <a:lstStyle>
            <a:lvl1pPr eaLnBrk="0" hangingPunct="0">
              <a:lnSpc>
                <a:spcPct val="90000"/>
              </a:lnSpc>
              <a:spcBef>
                <a:spcPts val="1000"/>
              </a:spcBef>
              <a:buFont typeface="Arial" panose="020B0604020202020204" pitchFamily="34" charset="0"/>
              <a:buChar char="•"/>
              <a:defRPr sz="2800">
                <a:solidFill>
                  <a:srgbClr val="262626"/>
                </a:solidFill>
                <a:latin typeface="Calibri" panose="020F0502020204030204" pitchFamily="34" charset="0"/>
                <a:ea typeface="MS PGothic" panose="020B0600070205080204" pitchFamily="34" charset="-128"/>
              </a:defRPr>
            </a:lvl1pPr>
            <a:lvl2pPr marL="742950" indent="-285750" eaLnBrk="0" hangingPunct="0">
              <a:lnSpc>
                <a:spcPct val="90000"/>
              </a:lnSpc>
              <a:spcBef>
                <a:spcPts val="500"/>
              </a:spcBef>
              <a:buFont typeface="Arial" panose="020B0604020202020204" pitchFamily="34" charset="0"/>
              <a:buChar char="•"/>
              <a:defRPr sz="2400">
                <a:solidFill>
                  <a:srgbClr val="262626"/>
                </a:solidFill>
                <a:latin typeface="Calibri" panose="020F0502020204030204" pitchFamily="34" charset="0"/>
                <a:ea typeface="MS PGothic" panose="020B0600070205080204" pitchFamily="34" charset="-128"/>
              </a:defRPr>
            </a:lvl2pPr>
            <a:lvl3pPr marL="1143000" indent="-228600" eaLnBrk="0" hangingPunct="0">
              <a:lnSpc>
                <a:spcPct val="90000"/>
              </a:lnSpc>
              <a:spcBef>
                <a:spcPts val="500"/>
              </a:spcBef>
              <a:buFont typeface="Arial" panose="020B0604020202020204" pitchFamily="34" charset="0"/>
              <a:buChar char="•"/>
              <a:defRPr sz="2000">
                <a:solidFill>
                  <a:srgbClr val="262626"/>
                </a:solidFill>
                <a:latin typeface="Calibri" panose="020F0502020204030204" pitchFamily="34" charset="0"/>
                <a:ea typeface="MS PGothic" panose="020B0600070205080204" pitchFamily="34" charset="-128"/>
              </a:defRPr>
            </a:lvl3pPr>
            <a:lvl4pPr marL="1600200" indent="-228600" eaLnBrk="0" hangingPunct="0">
              <a:lnSpc>
                <a:spcPct val="90000"/>
              </a:lnSpc>
              <a:spcBef>
                <a:spcPts val="500"/>
              </a:spcBef>
              <a:buFont typeface="Arial" panose="020B0604020202020204" pitchFamily="34" charset="0"/>
              <a:buChar char="•"/>
              <a:defRPr>
                <a:solidFill>
                  <a:srgbClr val="262626"/>
                </a:solidFill>
                <a:latin typeface="Calibri" panose="020F0502020204030204" pitchFamily="34" charset="0"/>
                <a:ea typeface="MS PGothic" panose="020B0600070205080204" pitchFamily="34" charset="-128"/>
              </a:defRPr>
            </a:lvl4pPr>
            <a:lvl5pPr marL="2057400" indent="-228600" eaLnBrk="0" hangingPunct="0">
              <a:lnSpc>
                <a:spcPct val="90000"/>
              </a:lnSpc>
              <a:spcBef>
                <a:spcPts val="500"/>
              </a:spcBef>
              <a:buFont typeface="Arial" panose="020B0604020202020204" pitchFamily="34" charset="0"/>
              <a:buChar char="•"/>
              <a:defRPr>
                <a:solidFill>
                  <a:srgbClr val="262626"/>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262626"/>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262626"/>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262626"/>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262626"/>
                </a:solidFill>
                <a:latin typeface="Calibri" panose="020F0502020204030204" pitchFamily="34" charset="0"/>
                <a:ea typeface="MS PGothic" panose="020B0600070205080204" pitchFamily="34" charset="-128"/>
              </a:defRPr>
            </a:lvl9pPr>
          </a:lstStyle>
          <a:p>
            <a:pPr algn="r" eaLnBrk="1" hangingPunct="1">
              <a:lnSpc>
                <a:spcPct val="100000"/>
              </a:lnSpc>
              <a:spcBef>
                <a:spcPct val="0"/>
              </a:spcBef>
              <a:buFontTx/>
              <a:buNone/>
            </a:pPr>
            <a:r>
              <a:rPr lang="en-US" altLang="en-US" sz="900" b="1">
                <a:solidFill>
                  <a:srgbClr val="FF9900"/>
                </a:solidFill>
              </a:rPr>
              <a:t>Image Credits- Produced in Piktochart by SGC Staff</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069"/>
                                        </p:tgtEl>
                                        <p:attrNameLst>
                                          <p:attrName>style.visibility</p:attrName>
                                        </p:attrNameLst>
                                      </p:cBhvr>
                                      <p:to>
                                        <p:strVal val="visible"/>
                                      </p:to>
                                    </p:set>
                                    <p:animEffect transition="in" filter="fade">
                                      <p:cBhvr>
                                        <p:cTn id="7" dur="1000"/>
                                        <p:tgtEl>
                                          <p:spTgt spid="2069"/>
                                        </p:tgtEl>
                                      </p:cBhvr>
                                    </p:animEffect>
                                    <p:anim calcmode="lin" valueType="num">
                                      <p:cBhvr>
                                        <p:cTn id="8" dur="1000" fill="hold"/>
                                        <p:tgtEl>
                                          <p:spTgt spid="2069"/>
                                        </p:tgtEl>
                                        <p:attrNameLst>
                                          <p:attrName>ppt_x</p:attrName>
                                        </p:attrNameLst>
                                      </p:cBhvr>
                                      <p:tavLst>
                                        <p:tav tm="0">
                                          <p:val>
                                            <p:strVal val="#ppt_x"/>
                                          </p:val>
                                        </p:tav>
                                        <p:tav tm="100000">
                                          <p:val>
                                            <p:strVal val="#ppt_x"/>
                                          </p:val>
                                        </p:tav>
                                      </p:tavLst>
                                    </p:anim>
                                    <p:anim calcmode="lin" valueType="num">
                                      <p:cBhvr>
                                        <p:cTn id="9" dur="1000" fill="hold"/>
                                        <p:tgtEl>
                                          <p:spTgt spid="2069"/>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2074"/>
                                        </p:tgtEl>
                                        <p:attrNameLst>
                                          <p:attrName>style.visibility</p:attrName>
                                        </p:attrNameLst>
                                      </p:cBhvr>
                                      <p:to>
                                        <p:strVal val="visible"/>
                                      </p:to>
                                    </p:set>
                                    <p:animEffect transition="in" filter="fade">
                                      <p:cBhvr>
                                        <p:cTn id="14" dur="1000"/>
                                        <p:tgtEl>
                                          <p:spTgt spid="2074"/>
                                        </p:tgtEl>
                                      </p:cBhvr>
                                    </p:animEffect>
                                    <p:anim calcmode="lin" valueType="num">
                                      <p:cBhvr>
                                        <p:cTn id="15" dur="1000" fill="hold"/>
                                        <p:tgtEl>
                                          <p:spTgt spid="2074"/>
                                        </p:tgtEl>
                                        <p:attrNameLst>
                                          <p:attrName>ppt_x</p:attrName>
                                        </p:attrNameLst>
                                      </p:cBhvr>
                                      <p:tavLst>
                                        <p:tav tm="0">
                                          <p:val>
                                            <p:strVal val="#ppt_x"/>
                                          </p:val>
                                        </p:tav>
                                        <p:tav tm="100000">
                                          <p:val>
                                            <p:strVal val="#ppt_x"/>
                                          </p:val>
                                        </p:tav>
                                      </p:tavLst>
                                    </p:anim>
                                    <p:anim calcmode="lin" valueType="num">
                                      <p:cBhvr>
                                        <p:cTn id="16" dur="1000" fill="hold"/>
                                        <p:tgtEl>
                                          <p:spTgt spid="2074"/>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2073"/>
                                        </p:tgtEl>
                                        <p:attrNameLst>
                                          <p:attrName>style.visibility</p:attrName>
                                        </p:attrNameLst>
                                      </p:cBhvr>
                                      <p:to>
                                        <p:strVal val="visible"/>
                                      </p:to>
                                    </p:set>
                                    <p:animEffect transition="in" filter="fade">
                                      <p:cBhvr>
                                        <p:cTn id="21" dur="1000"/>
                                        <p:tgtEl>
                                          <p:spTgt spid="2073"/>
                                        </p:tgtEl>
                                      </p:cBhvr>
                                    </p:animEffect>
                                    <p:anim calcmode="lin" valueType="num">
                                      <p:cBhvr>
                                        <p:cTn id="22" dur="1000" fill="hold"/>
                                        <p:tgtEl>
                                          <p:spTgt spid="2073"/>
                                        </p:tgtEl>
                                        <p:attrNameLst>
                                          <p:attrName>ppt_x</p:attrName>
                                        </p:attrNameLst>
                                      </p:cBhvr>
                                      <p:tavLst>
                                        <p:tav tm="0">
                                          <p:val>
                                            <p:strVal val="#ppt_x"/>
                                          </p:val>
                                        </p:tav>
                                        <p:tav tm="100000">
                                          <p:val>
                                            <p:strVal val="#ppt_x"/>
                                          </p:val>
                                        </p:tav>
                                      </p:tavLst>
                                    </p:anim>
                                    <p:anim calcmode="lin" valueType="num">
                                      <p:cBhvr>
                                        <p:cTn id="23" dur="1000" fill="hold"/>
                                        <p:tgtEl>
                                          <p:spTgt spid="2073"/>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2072"/>
                                        </p:tgtEl>
                                        <p:attrNameLst>
                                          <p:attrName>style.visibility</p:attrName>
                                        </p:attrNameLst>
                                      </p:cBhvr>
                                      <p:to>
                                        <p:strVal val="visible"/>
                                      </p:to>
                                    </p:set>
                                    <p:animEffect transition="in" filter="fade">
                                      <p:cBhvr>
                                        <p:cTn id="28" dur="1000"/>
                                        <p:tgtEl>
                                          <p:spTgt spid="2072"/>
                                        </p:tgtEl>
                                      </p:cBhvr>
                                    </p:animEffect>
                                    <p:anim calcmode="lin" valueType="num">
                                      <p:cBhvr>
                                        <p:cTn id="29" dur="1000" fill="hold"/>
                                        <p:tgtEl>
                                          <p:spTgt spid="2072"/>
                                        </p:tgtEl>
                                        <p:attrNameLst>
                                          <p:attrName>ppt_x</p:attrName>
                                        </p:attrNameLst>
                                      </p:cBhvr>
                                      <p:tavLst>
                                        <p:tav tm="0">
                                          <p:val>
                                            <p:strVal val="#ppt_x"/>
                                          </p:val>
                                        </p:tav>
                                        <p:tav tm="100000">
                                          <p:val>
                                            <p:strVal val="#ppt_x"/>
                                          </p:val>
                                        </p:tav>
                                      </p:tavLst>
                                    </p:anim>
                                    <p:anim calcmode="lin" valueType="num">
                                      <p:cBhvr>
                                        <p:cTn id="30" dur="1000" fill="hold"/>
                                        <p:tgtEl>
                                          <p:spTgt spid="2072"/>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71"/>
                                        </p:tgtEl>
                                        <p:attrNameLst>
                                          <p:attrName>style.visibility</p:attrName>
                                        </p:attrNameLst>
                                      </p:cBhvr>
                                      <p:to>
                                        <p:strVal val="visible"/>
                                      </p:to>
                                    </p:set>
                                    <p:animEffect transition="in" filter="fade">
                                      <p:cBhvr>
                                        <p:cTn id="35" dur="1000"/>
                                        <p:tgtEl>
                                          <p:spTgt spid="71"/>
                                        </p:tgtEl>
                                      </p:cBhvr>
                                    </p:animEffect>
                                    <p:anim calcmode="lin" valueType="num">
                                      <p:cBhvr>
                                        <p:cTn id="36" dur="1000" fill="hold"/>
                                        <p:tgtEl>
                                          <p:spTgt spid="71"/>
                                        </p:tgtEl>
                                        <p:attrNameLst>
                                          <p:attrName>ppt_x</p:attrName>
                                        </p:attrNameLst>
                                      </p:cBhvr>
                                      <p:tavLst>
                                        <p:tav tm="0">
                                          <p:val>
                                            <p:strVal val="#ppt_x"/>
                                          </p:val>
                                        </p:tav>
                                        <p:tav tm="100000">
                                          <p:val>
                                            <p:strVal val="#ppt_x"/>
                                          </p:val>
                                        </p:tav>
                                      </p:tavLst>
                                    </p:anim>
                                    <p:anim calcmode="lin" valueType="num">
                                      <p:cBhvr>
                                        <p:cTn id="37"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2071"/>
                                        </p:tgtEl>
                                        <p:attrNameLst>
                                          <p:attrName>style.visibility</p:attrName>
                                        </p:attrNameLst>
                                      </p:cBhvr>
                                      <p:to>
                                        <p:strVal val="visible"/>
                                      </p:to>
                                    </p:set>
                                    <p:animEffect transition="in" filter="fade">
                                      <p:cBhvr>
                                        <p:cTn id="42" dur="1000"/>
                                        <p:tgtEl>
                                          <p:spTgt spid="2071"/>
                                        </p:tgtEl>
                                      </p:cBhvr>
                                    </p:animEffect>
                                    <p:anim calcmode="lin" valueType="num">
                                      <p:cBhvr>
                                        <p:cTn id="43" dur="1000" fill="hold"/>
                                        <p:tgtEl>
                                          <p:spTgt spid="2071"/>
                                        </p:tgtEl>
                                        <p:attrNameLst>
                                          <p:attrName>ppt_x</p:attrName>
                                        </p:attrNameLst>
                                      </p:cBhvr>
                                      <p:tavLst>
                                        <p:tav tm="0">
                                          <p:val>
                                            <p:strVal val="#ppt_x"/>
                                          </p:val>
                                        </p:tav>
                                        <p:tav tm="100000">
                                          <p:val>
                                            <p:strVal val="#ppt_x"/>
                                          </p:val>
                                        </p:tav>
                                      </p:tavLst>
                                    </p:anim>
                                    <p:anim calcmode="lin" valueType="num">
                                      <p:cBhvr>
                                        <p:cTn id="44" dur="1000" fill="hold"/>
                                        <p:tgtEl>
                                          <p:spTgt spid="2071"/>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nodeType="clickEffect">
                                  <p:stCondLst>
                                    <p:cond delay="0"/>
                                  </p:stCondLst>
                                  <p:childTnLst>
                                    <p:set>
                                      <p:cBhvr>
                                        <p:cTn id="48" dur="1" fill="hold">
                                          <p:stCondLst>
                                            <p:cond delay="0"/>
                                          </p:stCondLst>
                                        </p:cTn>
                                        <p:tgtEl>
                                          <p:spTgt spid="2070"/>
                                        </p:tgtEl>
                                        <p:attrNameLst>
                                          <p:attrName>style.visibility</p:attrName>
                                        </p:attrNameLst>
                                      </p:cBhvr>
                                      <p:to>
                                        <p:strVal val="visible"/>
                                      </p:to>
                                    </p:set>
                                    <p:animEffect transition="in" filter="fade">
                                      <p:cBhvr>
                                        <p:cTn id="49" dur="1000"/>
                                        <p:tgtEl>
                                          <p:spTgt spid="2070"/>
                                        </p:tgtEl>
                                      </p:cBhvr>
                                    </p:animEffect>
                                    <p:anim calcmode="lin" valueType="num">
                                      <p:cBhvr>
                                        <p:cTn id="50" dur="1000" fill="hold"/>
                                        <p:tgtEl>
                                          <p:spTgt spid="2070"/>
                                        </p:tgtEl>
                                        <p:attrNameLst>
                                          <p:attrName>ppt_x</p:attrName>
                                        </p:attrNameLst>
                                      </p:cBhvr>
                                      <p:tavLst>
                                        <p:tav tm="0">
                                          <p:val>
                                            <p:strVal val="#ppt_x"/>
                                          </p:val>
                                        </p:tav>
                                        <p:tav tm="100000">
                                          <p:val>
                                            <p:strVal val="#ppt_x"/>
                                          </p:val>
                                        </p:tav>
                                      </p:tavLst>
                                    </p:anim>
                                    <p:anim calcmode="lin" valueType="num">
                                      <p:cBhvr>
                                        <p:cTn id="51" dur="1000" fill="hold"/>
                                        <p:tgtEl>
                                          <p:spTgt spid="20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GC_Template 1.pptx" id="{5FECCE13-9341-45F8-AEBF-F5DFD20102C3}" vid="{12DE9AC2-43CC-40A5-AC52-7E50392F7B3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SGC LA County Developer Forum 7.9.18</Template>
  <TotalTime>270</TotalTime>
  <Words>1165</Words>
  <Application>Microsoft Office PowerPoint</Application>
  <PresentationFormat>Widescreen</PresentationFormat>
  <Paragraphs>241</Paragraphs>
  <Slides>20</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ＭＳ Ｐゴシック</vt:lpstr>
      <vt:lpstr>ＭＳ Ｐゴシック</vt:lpstr>
      <vt:lpstr>Arial</vt:lpstr>
      <vt:lpstr>Calibri</vt:lpstr>
      <vt:lpstr>Times New Roman</vt:lpstr>
      <vt:lpstr>Wingdings</vt:lpstr>
      <vt:lpstr>Office Theme</vt:lpstr>
      <vt:lpstr>Affordable Housing &amp; Sustainable Communities Program  Success Stories </vt:lpstr>
      <vt:lpstr>PowerPoint Presentation</vt:lpstr>
      <vt:lpstr>California Climate Investments: Statutory Requirements</vt:lpstr>
      <vt:lpstr>AHSC Program Goal</vt:lpstr>
      <vt:lpstr>PowerPoint Presentation</vt:lpstr>
      <vt:lpstr>PowerPoint Presentation</vt:lpstr>
      <vt:lpstr>What does it fund? </vt:lpstr>
      <vt:lpstr>Eligible Project Types</vt:lpstr>
      <vt:lpstr>PowerPoint Presentation</vt:lpstr>
      <vt:lpstr>Who is Eligible to Apply?</vt:lpstr>
      <vt:lpstr>PowerPoint Presentation</vt:lpstr>
      <vt:lpstr>PowerPoint Presentation</vt:lpstr>
      <vt:lpstr>PowerPoint Presentation</vt:lpstr>
      <vt:lpstr>AHSC Program Accomplishments</vt:lpstr>
      <vt:lpstr>PowerPoint Presentation</vt:lpstr>
      <vt:lpstr>PowerPoint Presentation</vt:lpstr>
      <vt:lpstr>PowerPoint Presentation</vt:lpstr>
      <vt:lpstr>PowerPoint Presentation</vt:lpstr>
      <vt:lpstr>Questions?  coral.abbott@sgc.ca.gov</vt:lpstr>
      <vt:lpstr>Affordable Housing &amp; Sustainable Communities Program Success Stories  </vt:lpstr>
    </vt:vector>
  </TitlesOfParts>
  <Company>Governor's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Affordable Housing &amp; Sustainable Communities Program  in City of Los Angeles</dc:title>
  <dc:creator>Coral Abbott</dc:creator>
  <cp:lastModifiedBy>Coral Abbott</cp:lastModifiedBy>
  <cp:revision>18</cp:revision>
  <cp:lastPrinted>2018-08-03T18:38:44Z</cp:lastPrinted>
  <dcterms:created xsi:type="dcterms:W3CDTF">2018-08-01T19:27:19Z</dcterms:created>
  <dcterms:modified xsi:type="dcterms:W3CDTF">2018-08-03T19:54:28Z</dcterms:modified>
</cp:coreProperties>
</file>